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89" d="100"/>
          <a:sy n="89" d="100"/>
        </p:scale>
        <p:origin x="-125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087A1B-6082-4B48-BA48-B60E5C49BAA9}" type="datetimeFigureOut">
              <a:rPr lang="en-NZ" smtClean="0"/>
              <a:t>25/03/2019</a:t>
            </a:fld>
            <a:endParaRPr lang="en-NZ"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6F5F93-17B7-443B-ADFC-069A70D2D8E7}" type="slidenum">
              <a:rPr lang="en-NZ" smtClean="0"/>
              <a:t>‹#›</a:t>
            </a:fld>
            <a:endParaRPr lang="en-NZ" dirty="0"/>
          </a:p>
        </p:txBody>
      </p:sp>
    </p:spTree>
    <p:extLst>
      <p:ext uri="{BB962C8B-B14F-4D97-AF65-F5344CB8AC3E}">
        <p14:creationId xmlns:p14="http://schemas.microsoft.com/office/powerpoint/2010/main" val="25213661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D49A0-C393-4ADE-8543-96343FE518A8}" type="datetimeFigureOut">
              <a:rPr lang="en-NZ" smtClean="0"/>
              <a:t>25/03/2019</a:t>
            </a:fld>
            <a:endParaRPr lang="en-NZ"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C79D7-62F6-49E5-9304-D4353838282B}" type="slidenum">
              <a:rPr lang="en-NZ" smtClean="0"/>
              <a:t>‹#›</a:t>
            </a:fld>
            <a:endParaRPr lang="en-NZ" dirty="0"/>
          </a:p>
        </p:txBody>
      </p:sp>
    </p:spTree>
    <p:extLst>
      <p:ext uri="{BB962C8B-B14F-4D97-AF65-F5344CB8AC3E}">
        <p14:creationId xmlns:p14="http://schemas.microsoft.com/office/powerpoint/2010/main" val="34948574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NZ"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57CBEEA-2F5B-499A-B8E7-7F3E71EF68C9}" type="slidenum">
              <a:rPr lang="en-NZ" altLang="en-US" smtClean="0"/>
              <a:pPr/>
              <a:t>1</a:t>
            </a:fld>
            <a:endParaRPr lang="en-NZ"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Read through…</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7332822-0757-4F0D-B3F5-082B09E15671}" type="slidenum">
              <a:rPr lang="en-NZ" altLang="en-US" smtClean="0"/>
              <a:pPr/>
              <a:t>16</a:t>
            </a:fld>
            <a:endParaRPr lang="en-NZ"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Say you have been shortlisted for interview, let’s move on to how to prepare for it.</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910BB91-F368-4358-A272-84BC9E83DFBB}" type="slidenum">
              <a:rPr lang="en-NZ" altLang="en-US" smtClean="0"/>
              <a:pPr/>
              <a:t>17</a:t>
            </a:fld>
            <a:endParaRPr lang="en-NZ"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NZ" altLang="en-US" dirty="0" smtClean="0"/>
              <a:t>You either make/break it in the first 30 Secs!</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048D3F-F3BB-446F-A115-BA66A161A9DC}" type="slidenum">
              <a:rPr lang="en-NZ" altLang="en-US" smtClean="0"/>
              <a:pPr/>
              <a:t>19</a:t>
            </a:fld>
            <a:endParaRPr lang="en-NZ"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Dress for Success</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3551BE-9E1C-4004-AB3F-1E070EDC8FC2}" type="slidenum">
              <a:rPr lang="en-NZ" altLang="en-US" smtClean="0"/>
              <a:pPr/>
              <a:t>20</a:t>
            </a:fld>
            <a:endParaRPr lang="en-NZ"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Want to see – reflection… what you have learnt through this. </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A43877A-311C-4F5B-9D73-C8371C82F7CD}" type="slidenum">
              <a:rPr lang="en-NZ" altLang="en-US" smtClean="0"/>
              <a:pPr/>
              <a:t>21</a:t>
            </a:fld>
            <a:endParaRPr lang="en-NZ"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NZ" altLang="en-US" dirty="0"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4A04AC-C1F9-4C80-84ED-195465D7522E}" type="slidenum">
              <a:rPr lang="en-NZ" altLang="en-US" smtClean="0"/>
              <a:pPr/>
              <a:t>22</a:t>
            </a:fld>
            <a:endParaRPr lang="en-NZ"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NZ" altLang="en-US" dirty="0" smtClean="0"/>
              <a:t>Role play!</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75AEF9C-A6E5-4884-8AF3-915B8081B89E}" type="slidenum">
              <a:rPr lang="en-NZ" altLang="en-US" smtClean="0"/>
              <a:pPr/>
              <a:t>23</a:t>
            </a:fld>
            <a:endParaRPr lang="en-NZ"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NZ" altLang="en-US"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9A66D8-4768-4DD8-8D23-C59703F8F6E2}" type="slidenum">
              <a:rPr lang="en-NZ" altLang="en-US" smtClean="0"/>
              <a:pPr/>
              <a:t>24</a:t>
            </a:fld>
            <a:endParaRPr lang="en-NZ"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First, we’ll run through our objectives for the session, </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7D8A2DC-B8BD-48B3-B25B-901C7FCA306B}" type="slidenum">
              <a:rPr lang="en-NZ" altLang="en-US" smtClean="0"/>
              <a:pPr/>
              <a:t>2</a:t>
            </a:fld>
            <a:endParaRPr lang="en-NZ"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Talk to the person next to you – what would you be looking for? – elicit but not to whiteboard – feedback to front</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E522E7B-A66B-4FC7-938F-AAAC6F870251}" type="slidenum">
              <a:rPr lang="en-NZ" altLang="en-US" smtClean="0"/>
              <a:pPr/>
              <a:t>7</a:t>
            </a:fld>
            <a:endParaRPr lang="en-NZ"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You must use the NRA template as this helps with standardisation of applications. Breaks in employment are required as it may affect your salary calculation.</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6D456EF-ECB6-44D3-AFF7-99E8EBB4AC8C}" type="slidenum">
              <a:rPr lang="en-NZ" altLang="en-US" smtClean="0"/>
              <a:pPr/>
              <a:t>9</a:t>
            </a:fld>
            <a:endParaRPr lang="en-NZ"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Last year we screened around 1600 applications so we read through a large number of cover letters! Although it won’t necessarily get you the job, it does show the selection committee how committed you are and also give background to your application. Recommendation is – do it and do it well!</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A7E246E-3D3C-4781-B9F2-CDBB3B68C4AB}" type="slidenum">
              <a:rPr lang="en-NZ" altLang="en-US" smtClean="0"/>
              <a:pPr/>
              <a:t>10</a:t>
            </a:fld>
            <a:endParaRPr lang="en-NZ"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NZ" altLang="en-US" dirty="0"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EA7BFB7-D1C5-4476-9DD5-F859C6C11209}" type="slidenum">
              <a:rPr lang="en-NZ" altLang="en-US" smtClean="0"/>
              <a:pPr/>
              <a:t>11</a:t>
            </a:fld>
            <a:endParaRPr lang="en-NZ"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In addition, you may prepare now before applying by doing any or all of the following things: </a:t>
            </a:r>
          </a:p>
          <a:p>
            <a:r>
              <a:rPr lang="en-NZ" altLang="en-US" dirty="0" smtClean="0"/>
              <a:t>Think about how you can stand out!</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9E53DF5-CC0C-4CBD-BAED-562C5FEFA230}" type="slidenum">
              <a:rPr lang="en-NZ" altLang="en-US" smtClean="0"/>
              <a:pPr/>
              <a:t>13</a:t>
            </a:fld>
            <a:endParaRPr lang="en-NZ"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Once you have done all these things you are ready to apply.</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B0D9A50-9DFB-440E-8822-0B316DCC95EF}" type="slidenum">
              <a:rPr lang="en-NZ" altLang="en-US" smtClean="0"/>
              <a:pPr/>
              <a:t>14</a:t>
            </a:fld>
            <a:endParaRPr lang="en-NZ"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NZ" altLang="en-US" dirty="0" smtClean="0"/>
              <a:t>Say you have been shortlisted for interview, let’s move on to how to prepare for it.</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ECABE28-8C93-49EB-BE53-8DBFCE4FCC95}" type="slidenum">
              <a:rPr lang="en-NZ" altLang="en-US" smtClean="0"/>
              <a:pPr/>
              <a:t>15</a:t>
            </a:fld>
            <a:endParaRPr lang="en-NZ"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283341" y="194872"/>
            <a:ext cx="2873633" cy="6021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dirty="0"/>
          </a:p>
        </p:txBody>
      </p:sp>
      <p:sp>
        <p:nvSpPr>
          <p:cNvPr id="8" name="Footer Placeholder 7"/>
          <p:cNvSpPr>
            <a:spLocks noGrp="1"/>
          </p:cNvSpPr>
          <p:nvPr>
            <p:ph type="ftr" sz="quarter" idx="11"/>
          </p:nvPr>
        </p:nvSpPr>
        <p:spPr/>
        <p:txBody>
          <a:bodyPr/>
          <a:lstStyle>
            <a:lvl1pPr algn="l">
              <a:defRPr/>
            </a:lvl1pPr>
          </a:lstStyle>
          <a:p>
            <a:r>
              <a:rPr lang="en-NZ" dirty="0" smtClean="0"/>
              <a:t>N:/</a:t>
            </a:r>
            <a:endParaRPr lang="en-NZ" dirty="0"/>
          </a:p>
        </p:txBody>
      </p:sp>
      <p:sp>
        <p:nvSpPr>
          <p:cNvPr id="9" name="Slide Number Placeholder 8"/>
          <p:cNvSpPr>
            <a:spLocks noGrp="1"/>
          </p:cNvSpPr>
          <p:nvPr>
            <p:ph type="sldNum" sz="quarter" idx="12"/>
          </p:nvPr>
        </p:nvSpPr>
        <p:spPr/>
        <p:txBody>
          <a:bodyPr/>
          <a:lstStyle/>
          <a:p>
            <a:fld id="{BFA98F49-8BDB-440D-B99C-81D17C233C77}" type="slidenum">
              <a:rPr lang="en-NZ" smtClean="0"/>
              <a:t>‹#›</a:t>
            </a:fld>
            <a:endParaRPr lang="en-NZ" dirty="0"/>
          </a:p>
        </p:txBody>
      </p:sp>
      <p:sp>
        <p:nvSpPr>
          <p:cNvPr id="11" name="Title 1"/>
          <p:cNvSpPr>
            <a:spLocks noGrp="1"/>
          </p:cNvSpPr>
          <p:nvPr>
            <p:ph type="title"/>
          </p:nvPr>
        </p:nvSpPr>
        <p:spPr>
          <a:xfrm>
            <a:off x="395536" y="2564904"/>
            <a:ext cx="8229600" cy="1143000"/>
          </a:xfrm>
        </p:spPr>
        <p:txBody>
          <a:bodyPr>
            <a:normAutofit/>
          </a:bodyPr>
          <a:lstStyle>
            <a:lvl1pPr algn="ctr">
              <a:defRPr sz="3200" b="1"/>
            </a:lvl1pPr>
          </a:lstStyle>
          <a:p>
            <a:r>
              <a:rPr lang="en-US" smtClean="0"/>
              <a:t>Click to edit Master title style</a:t>
            </a:r>
            <a:endParaRPr lang="en-NZ" dirty="0"/>
          </a:p>
        </p:txBody>
      </p:sp>
    </p:spTree>
    <p:extLst>
      <p:ext uri="{BB962C8B-B14F-4D97-AF65-F5344CB8AC3E}">
        <p14:creationId xmlns:p14="http://schemas.microsoft.com/office/powerpoint/2010/main" val="24061136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2051"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4259" y="332656"/>
            <a:ext cx="2749589" cy="5753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a:bodyPr>
          <a:lstStyle>
            <a:lvl1pPr>
              <a:defRPr sz="1800"/>
            </a:lvl1pPr>
            <a:lvl2pPr>
              <a:defRPr sz="1800"/>
            </a:lvl2pPr>
            <a:lvl3pPr marL="1143000" indent="-228600">
              <a:buFont typeface="Courier New" panose="02070309020205020404" pitchFamily="49" charset="0"/>
              <a:buChar char="o"/>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p:txBody>
      </p:sp>
      <p:sp>
        <p:nvSpPr>
          <p:cNvPr id="7" name="Footer Placeholder 6"/>
          <p:cNvSpPr>
            <a:spLocks noGrp="1"/>
          </p:cNvSpPr>
          <p:nvPr>
            <p:ph type="ftr" sz="quarter" idx="11"/>
          </p:nvPr>
        </p:nvSpPr>
        <p:spPr/>
        <p:txBody>
          <a:bodyPr/>
          <a:lstStyle>
            <a:lvl1pPr algn="l">
              <a:defRPr/>
            </a:lvl1pPr>
          </a:lstStyle>
          <a:p>
            <a:r>
              <a:rPr lang="en-NZ" dirty="0" smtClean="0"/>
              <a:t>N:/</a:t>
            </a:r>
            <a:endParaRPr lang="en-NZ" dirty="0"/>
          </a:p>
        </p:txBody>
      </p:sp>
      <p:sp>
        <p:nvSpPr>
          <p:cNvPr id="8" name="Slide Number Placeholder 7"/>
          <p:cNvSpPr>
            <a:spLocks noGrp="1"/>
          </p:cNvSpPr>
          <p:nvPr>
            <p:ph type="sldNum" sz="quarter" idx="12"/>
          </p:nvPr>
        </p:nvSpPr>
        <p:spPr/>
        <p:txBody>
          <a:bodyPr/>
          <a:lstStyle/>
          <a:p>
            <a:fld id="{BFA98F49-8BDB-440D-B99C-81D17C233C77}" type="slidenum">
              <a:rPr lang="en-NZ" smtClean="0"/>
              <a:t>‹#›</a:t>
            </a:fld>
            <a:endParaRPr lang="en-NZ" dirty="0"/>
          </a:p>
        </p:txBody>
      </p:sp>
      <p:sp>
        <p:nvSpPr>
          <p:cNvPr id="10" name="Title 1"/>
          <p:cNvSpPr>
            <a:spLocks noGrp="1"/>
          </p:cNvSpPr>
          <p:nvPr>
            <p:ph type="title"/>
          </p:nvPr>
        </p:nvSpPr>
        <p:spPr>
          <a:xfrm>
            <a:off x="457200" y="274638"/>
            <a:ext cx="8229600" cy="1143000"/>
          </a:xfrm>
        </p:spPr>
        <p:txBody>
          <a:bodyPr>
            <a:normAutofit/>
          </a:bodyPr>
          <a:lstStyle>
            <a:lvl1pPr algn="l">
              <a:defRPr sz="3200"/>
            </a:lvl1pPr>
          </a:lstStyle>
          <a:p>
            <a:r>
              <a:rPr lang="en-US" smtClean="0"/>
              <a:t>Click to edit Master title style</a:t>
            </a:r>
            <a:endParaRPr lang="en-NZ" dirty="0"/>
          </a:p>
        </p:txBody>
      </p:sp>
    </p:spTree>
    <p:extLst>
      <p:ext uri="{BB962C8B-B14F-4D97-AF65-F5344CB8AC3E}">
        <p14:creationId xmlns:p14="http://schemas.microsoft.com/office/powerpoint/2010/main" val="31273280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307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2331" y="233575"/>
            <a:ext cx="2809025" cy="5878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sz="half" idx="1"/>
          </p:nvPr>
        </p:nvSpPr>
        <p:spPr>
          <a:xfrm>
            <a:off x="539552" y="1628800"/>
            <a:ext cx="4038600" cy="4525963"/>
          </a:xfrm>
        </p:spPr>
        <p:txBody>
          <a:bodyPr/>
          <a:lstStyle>
            <a:lvl1pPr>
              <a:defRPr sz="1800"/>
            </a:lvl1pPr>
            <a:lvl2pPr>
              <a:defRPr sz="1800"/>
            </a:lvl2pPr>
            <a:lvl3pPr marL="1143000" indent="-228600">
              <a:buFont typeface="Courier New" panose="02070309020205020404" pitchFamily="49" charset="0"/>
              <a:buChar char="o"/>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1600200"/>
            <a:ext cx="4038600" cy="4525963"/>
          </a:xfrm>
        </p:spPr>
        <p:txBody>
          <a:bodyPr/>
          <a:lstStyle>
            <a:lvl1pPr>
              <a:defRPr sz="1800"/>
            </a:lvl1pPr>
            <a:lvl2pPr>
              <a:defRPr sz="1800"/>
            </a:lvl2pPr>
            <a:lvl3pPr marL="1143000" indent="-228600">
              <a:buFont typeface="Courier New" panose="02070309020205020404" pitchFamily="49" charset="0"/>
              <a:buChar char="o"/>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8" name="Footer Placeholder 7"/>
          <p:cNvSpPr>
            <a:spLocks noGrp="1"/>
          </p:cNvSpPr>
          <p:nvPr>
            <p:ph type="ftr" sz="quarter" idx="11"/>
          </p:nvPr>
        </p:nvSpPr>
        <p:spPr>
          <a:xfrm>
            <a:off x="551577" y="6309320"/>
            <a:ext cx="2895600" cy="365125"/>
          </a:xfrm>
        </p:spPr>
        <p:txBody>
          <a:bodyPr/>
          <a:lstStyle>
            <a:lvl1pPr algn="l">
              <a:defRPr/>
            </a:lvl1pPr>
          </a:lstStyle>
          <a:p>
            <a:r>
              <a:rPr lang="en-NZ" dirty="0" smtClean="0"/>
              <a:t>N:/</a:t>
            </a:r>
            <a:endParaRPr lang="en-NZ" dirty="0"/>
          </a:p>
        </p:txBody>
      </p:sp>
      <p:sp>
        <p:nvSpPr>
          <p:cNvPr id="9" name="Slide Number Placeholder 8"/>
          <p:cNvSpPr>
            <a:spLocks noGrp="1"/>
          </p:cNvSpPr>
          <p:nvPr>
            <p:ph type="sldNum" sz="quarter" idx="12"/>
          </p:nvPr>
        </p:nvSpPr>
        <p:spPr/>
        <p:txBody>
          <a:bodyPr/>
          <a:lstStyle/>
          <a:p>
            <a:fld id="{BFA98F49-8BDB-440D-B99C-81D17C233C77}" type="slidenum">
              <a:rPr lang="en-NZ" smtClean="0"/>
              <a:t>‹#›</a:t>
            </a:fld>
            <a:endParaRPr lang="en-NZ" dirty="0"/>
          </a:p>
        </p:txBody>
      </p:sp>
      <p:sp>
        <p:nvSpPr>
          <p:cNvPr id="11" name="Title 1"/>
          <p:cNvSpPr>
            <a:spLocks noGrp="1"/>
          </p:cNvSpPr>
          <p:nvPr>
            <p:ph type="title"/>
          </p:nvPr>
        </p:nvSpPr>
        <p:spPr>
          <a:xfrm>
            <a:off x="457200" y="274638"/>
            <a:ext cx="8225160" cy="1143000"/>
          </a:xfrm>
        </p:spPr>
        <p:txBody>
          <a:bodyPr>
            <a:normAutofit/>
          </a:bodyPr>
          <a:lstStyle>
            <a:lvl1pPr algn="l">
              <a:defRPr sz="3200"/>
            </a:lvl1pPr>
          </a:lstStyle>
          <a:p>
            <a:r>
              <a:rPr lang="en-US" smtClean="0"/>
              <a:t>Click to edit Master title style</a:t>
            </a:r>
            <a:endParaRPr lang="en-NZ" dirty="0"/>
          </a:p>
        </p:txBody>
      </p:sp>
    </p:spTree>
    <p:extLst>
      <p:ext uri="{BB962C8B-B14F-4D97-AF65-F5344CB8AC3E}">
        <p14:creationId xmlns:p14="http://schemas.microsoft.com/office/powerpoint/2010/main" val="9331911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099"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2842" y="476672"/>
            <a:ext cx="2749550" cy="574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Footer Placeholder 5"/>
          <p:cNvSpPr>
            <a:spLocks noGrp="1"/>
          </p:cNvSpPr>
          <p:nvPr>
            <p:ph type="ftr" sz="quarter" idx="11"/>
          </p:nvPr>
        </p:nvSpPr>
        <p:spPr/>
        <p:txBody>
          <a:bodyPr/>
          <a:lstStyle>
            <a:lvl1pPr algn="l">
              <a:defRPr/>
            </a:lvl1pPr>
          </a:lstStyle>
          <a:p>
            <a:r>
              <a:rPr lang="en-NZ" dirty="0" smtClean="0"/>
              <a:t>N:/</a:t>
            </a:r>
            <a:endParaRPr lang="en-NZ" dirty="0"/>
          </a:p>
        </p:txBody>
      </p:sp>
      <p:sp>
        <p:nvSpPr>
          <p:cNvPr id="7" name="Slide Number Placeholder 6"/>
          <p:cNvSpPr>
            <a:spLocks noGrp="1"/>
          </p:cNvSpPr>
          <p:nvPr>
            <p:ph type="sldNum" sz="quarter" idx="12"/>
          </p:nvPr>
        </p:nvSpPr>
        <p:spPr/>
        <p:txBody>
          <a:bodyPr/>
          <a:lstStyle/>
          <a:p>
            <a:fld id="{BFA98F49-8BDB-440D-B99C-81D17C233C77}" type="slidenum">
              <a:rPr lang="en-NZ" smtClean="0"/>
              <a:t>‹#›</a:t>
            </a:fld>
            <a:endParaRPr lang="en-NZ" dirty="0"/>
          </a:p>
        </p:txBody>
      </p:sp>
      <p:sp>
        <p:nvSpPr>
          <p:cNvPr id="9" name="Title 1"/>
          <p:cNvSpPr>
            <a:spLocks noGrp="1"/>
          </p:cNvSpPr>
          <p:nvPr>
            <p:ph type="title"/>
          </p:nvPr>
        </p:nvSpPr>
        <p:spPr>
          <a:xfrm>
            <a:off x="457200" y="274638"/>
            <a:ext cx="8229600" cy="1143000"/>
          </a:xfrm>
        </p:spPr>
        <p:txBody>
          <a:bodyPr>
            <a:normAutofit/>
          </a:bodyPr>
          <a:lstStyle>
            <a:lvl1pPr algn="l">
              <a:defRPr sz="3200"/>
            </a:lvl1pPr>
          </a:lstStyle>
          <a:p>
            <a:r>
              <a:rPr lang="en-US" smtClean="0"/>
              <a:t>Click to edit Master title style</a:t>
            </a:r>
            <a:endParaRPr lang="en-NZ" dirty="0"/>
          </a:p>
        </p:txBody>
      </p:sp>
    </p:spTree>
    <p:extLst>
      <p:ext uri="{BB962C8B-B14F-4D97-AF65-F5344CB8AC3E}">
        <p14:creationId xmlns:p14="http://schemas.microsoft.com/office/powerpoint/2010/main" val="4311136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NZ"/>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3"/>
          <p:cNvSpPr>
            <a:spLocks noGrp="1"/>
          </p:cNvSpPr>
          <p:nvPr>
            <p:ph type="dt" sz="half" idx="10"/>
          </p:nvPr>
        </p:nvSpPr>
        <p:spPr>
          <a:xfrm rot="19140000">
            <a:off x="201613" y="5870575"/>
            <a:ext cx="2176462" cy="201613"/>
          </a:xfrm>
          <a:prstGeom prst="rect">
            <a:avLst/>
          </a:prstGeom>
        </p:spPr>
        <p:txBody>
          <a:bodyPr/>
          <a:lstStyle>
            <a:lvl1pPr>
              <a:defRPr/>
            </a:lvl1pPr>
          </a:lstStyle>
          <a:p>
            <a:pPr>
              <a:defRPr/>
            </a:pPr>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a:ln/>
        </p:spPr>
        <p:txBody>
          <a:bodyPr/>
          <a:lstStyle>
            <a:lvl1pPr>
              <a:defRPr/>
            </a:lvl1pPr>
          </a:lstStyle>
          <a:p>
            <a:pPr>
              <a:defRPr/>
            </a:pPr>
            <a:fld id="{A2F63280-D9F9-4B5C-9DC1-024F328D41B9}" type="slidenum">
              <a:rPr lang="en-US" altLang="en-US"/>
              <a:pPr>
                <a:defRPr/>
              </a:pPr>
              <a:t>‹#›</a:t>
            </a:fld>
            <a:endParaRPr lang="en-US" altLang="en-US" dirty="0"/>
          </a:p>
        </p:txBody>
      </p:sp>
    </p:spTree>
    <p:extLst>
      <p:ext uri="{BB962C8B-B14F-4D97-AF65-F5344CB8AC3E}">
        <p14:creationId xmlns:p14="http://schemas.microsoft.com/office/powerpoint/2010/main" val="30543768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274638"/>
            <a:ext cx="6844917" cy="1143000"/>
          </a:xfrm>
          <a:prstGeom prst="rect">
            <a:avLst/>
          </a:prstGeom>
        </p:spPr>
        <p:txBody>
          <a:bodyPr vert="horz" lIns="91440" tIns="45720" rIns="91440" bIns="45720" rtlCol="0" anchor="ctr">
            <a:normAutofit/>
          </a:bodyPr>
          <a:lstStyle/>
          <a:p>
            <a:r>
              <a:rPr lang="en-US" smtClean="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5" name="Footer Placeholder 4"/>
          <p:cNvSpPr>
            <a:spLocks noGrp="1"/>
          </p:cNvSpPr>
          <p:nvPr>
            <p:ph type="ftr" sz="quarter" idx="3"/>
          </p:nvPr>
        </p:nvSpPr>
        <p:spPr>
          <a:xfrm>
            <a:off x="467544" y="630932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NZ" dirty="0" smtClean="0"/>
              <a:t>N:/</a:t>
            </a:r>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98F49-8BDB-440D-B99C-81D17C233C77}" type="slidenum">
              <a:rPr lang="en-NZ" smtClean="0"/>
              <a:t>‹#›</a:t>
            </a:fld>
            <a:endParaRPr lang="en-NZ" dirty="0"/>
          </a:p>
        </p:txBody>
      </p:sp>
      <p:pic>
        <p:nvPicPr>
          <p:cNvPr id="7" name="Picture 2" descr="C:\Users\LantJ\Desktop\NRA 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02117" y="148217"/>
            <a:ext cx="1599521" cy="507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2553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oleObject" Target="../embeddings/Microsoft_Excel_97-2003_Worksheet1.xls"/></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53393" y="1412776"/>
            <a:ext cx="5649913" cy="3024336"/>
          </a:xfrm>
        </p:spPr>
        <p:txBody>
          <a:bodyPr>
            <a:normAutofit/>
          </a:bodyPr>
          <a:lstStyle/>
          <a:p>
            <a:pPr algn="ctr" eaLnBrk="1" fontAlgn="auto" hangingPunct="1">
              <a:spcAft>
                <a:spcPts val="0"/>
              </a:spcAft>
              <a:defRPr/>
            </a:pPr>
            <a:r>
              <a:rPr lang="en-US" altLang="en-US" u="sng" dirty="0" smtClean="0">
                <a:latin typeface="Arial" panose="020B0604020202020204" pitchFamily="34" charset="0"/>
                <a:cs typeface="Arial" panose="020B0604020202020204" pitchFamily="34" charset="0"/>
              </a:rPr>
              <a:t>APPLYING FOR YOUR FIRST REGISTRAR/ DESIGNATED SHO POSITION</a:t>
            </a:r>
            <a:endParaRPr lang="en-US" altLang="en-US" b="1" u="sng" dirty="0" smtClean="0">
              <a:latin typeface="Arial" panose="020B0604020202020204" pitchFamily="34" charset="0"/>
              <a:cs typeface="Arial" panose="020B0604020202020204" pitchFamily="34" charset="0"/>
            </a:endParaRPr>
          </a:p>
        </p:txBody>
      </p:sp>
      <p:sp>
        <p:nvSpPr>
          <p:cNvPr id="6" name="TextBox 5"/>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475688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41970" y="548680"/>
            <a:ext cx="8229600" cy="1143000"/>
          </a:xfrm>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WRITING A PERSONAL SUMMARY</a:t>
            </a:r>
          </a:p>
        </p:txBody>
      </p:sp>
      <p:sp>
        <p:nvSpPr>
          <p:cNvPr id="3" name="Rectangle 3"/>
          <p:cNvSpPr txBox="1">
            <a:spLocks noChangeArrowheads="1"/>
          </p:cNvSpPr>
          <p:nvPr/>
        </p:nvSpPr>
        <p:spPr bwMode="auto">
          <a:xfrm>
            <a:off x="441970" y="2060848"/>
            <a:ext cx="814705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a:lstStyle>
          <a:p>
            <a:pPr marL="0" indent="0" algn="ctr" eaLnBrk="1" hangingPunct="1">
              <a:buFont typeface="Wingdings" pitchFamily="2" charset="2"/>
              <a:buNone/>
              <a:defRPr/>
            </a:pPr>
            <a:r>
              <a:rPr lang="en-US" altLang="en-US" b="1" kern="0" dirty="0" smtClean="0">
                <a:solidFill>
                  <a:srgbClr val="FF6600"/>
                </a:solidFill>
                <a:effectLst/>
                <a:latin typeface="Arial" panose="020B0604020202020204" pitchFamily="34" charset="0"/>
                <a:cs typeface="Arial" panose="020B0604020202020204" pitchFamily="34" charset="0"/>
              </a:rPr>
              <a:t>Stand out</a:t>
            </a:r>
            <a:r>
              <a:rPr lang="en-US" altLang="en-US" kern="0" dirty="0" smtClean="0">
                <a:solidFill>
                  <a:srgbClr val="FF6600"/>
                </a:solidFill>
                <a:effectLst/>
                <a:latin typeface="Arial" panose="020B0604020202020204" pitchFamily="34" charset="0"/>
                <a:cs typeface="Arial" panose="020B0604020202020204" pitchFamily="34" charset="0"/>
              </a:rPr>
              <a:t> </a:t>
            </a:r>
            <a:r>
              <a:rPr lang="en-US" altLang="en-US" kern="0" dirty="0" smtClean="0">
                <a:effectLst/>
                <a:latin typeface="Arial" panose="020B0604020202020204" pitchFamily="34" charset="0"/>
                <a:cs typeface="Arial" panose="020B0604020202020204" pitchFamily="34" charset="0"/>
              </a:rPr>
              <a:t>from the crowd!</a:t>
            </a:r>
            <a:endParaRPr lang="en-US" altLang="en-US" sz="2600" kern="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2000" kern="0" dirty="0" smtClean="0">
                <a:effectLst/>
                <a:latin typeface="Arial" panose="020B0604020202020204" pitchFamily="34" charset="0"/>
                <a:cs typeface="Arial" panose="020B0604020202020204" pitchFamily="34" charset="0"/>
              </a:rPr>
              <a:t>Some specialties require you to write a cover letter as part of your application, so please ensure you do as instructed.</a:t>
            </a:r>
          </a:p>
          <a:p>
            <a:pPr eaLnBrk="1" hangingPunct="1">
              <a:buFont typeface="Arial" panose="020B0604020202020204" pitchFamily="34" charset="0"/>
              <a:buChar char="•"/>
              <a:defRPr/>
            </a:pPr>
            <a:r>
              <a:rPr lang="en-US" altLang="en-US" sz="2000" kern="0" dirty="0" smtClean="0">
                <a:effectLst/>
                <a:latin typeface="Arial" panose="020B0604020202020204" pitchFamily="34" charset="0"/>
                <a:cs typeface="Arial" panose="020B0604020202020204" pitchFamily="34" charset="0"/>
              </a:rPr>
              <a:t>Your CV as per the NRA template requires you to also include a personal Summary.</a:t>
            </a:r>
          </a:p>
          <a:p>
            <a:pPr eaLnBrk="1" hangingPunct="1">
              <a:buFont typeface="Arial" panose="020B0604020202020204" pitchFamily="34" charset="0"/>
              <a:buChar char="•"/>
              <a:defRPr/>
            </a:pPr>
            <a:r>
              <a:rPr lang="en-US" altLang="en-US" sz="2000" kern="0" dirty="0" smtClean="0">
                <a:effectLst/>
                <a:latin typeface="Arial" panose="020B0604020202020204" pitchFamily="34" charset="0"/>
                <a:cs typeface="Arial" panose="020B0604020202020204" pitchFamily="34" charset="0"/>
              </a:rPr>
              <a:t>Regardless: your personal summary and/or Cover letter should:</a:t>
            </a:r>
          </a:p>
          <a:p>
            <a:pPr lvl="1" eaLnBrk="1" hangingPunct="1">
              <a:buFont typeface="Wingdings" pitchFamily="2" charset="2"/>
              <a:buChar char="Ø"/>
              <a:defRPr/>
            </a:pPr>
            <a:r>
              <a:rPr lang="en-US" altLang="en-US" sz="1600" kern="0" dirty="0" smtClean="0">
                <a:effectLst/>
                <a:latin typeface="Arial" panose="020B0604020202020204" pitchFamily="34" charset="0"/>
                <a:cs typeface="Arial" panose="020B0604020202020204" pitchFamily="34" charset="0"/>
              </a:rPr>
              <a:t>Include reasons </a:t>
            </a:r>
            <a:r>
              <a:rPr lang="en-US" altLang="en-US" sz="1600" kern="0" dirty="0" smtClean="0">
                <a:solidFill>
                  <a:srgbClr val="FF6600"/>
                </a:solidFill>
                <a:effectLst/>
                <a:latin typeface="Arial" panose="020B0604020202020204" pitchFamily="34" charset="0"/>
                <a:cs typeface="Arial" panose="020B0604020202020204" pitchFamily="34" charset="0"/>
              </a:rPr>
              <a:t>WHY</a:t>
            </a:r>
            <a:r>
              <a:rPr lang="en-US" altLang="en-US" sz="1600" kern="0" dirty="0" smtClean="0">
                <a:effectLst/>
                <a:latin typeface="Arial" panose="020B0604020202020204" pitchFamily="34" charset="0"/>
                <a:cs typeface="Arial" panose="020B0604020202020204" pitchFamily="34" charset="0"/>
              </a:rPr>
              <a:t> you are applying</a:t>
            </a:r>
          </a:p>
          <a:p>
            <a:pPr lvl="1" eaLnBrk="1" hangingPunct="1">
              <a:buFont typeface="Wingdings" pitchFamily="2" charset="2"/>
              <a:buChar char="Ø"/>
              <a:defRPr/>
            </a:pPr>
            <a:r>
              <a:rPr lang="en-US" altLang="en-US" sz="1600" kern="0" dirty="0" smtClean="0">
                <a:effectLst/>
                <a:latin typeface="Arial" panose="020B0604020202020204" pitchFamily="34" charset="0"/>
                <a:cs typeface="Arial" panose="020B0604020202020204" pitchFamily="34" charset="0"/>
              </a:rPr>
              <a:t>Tell us </a:t>
            </a:r>
            <a:r>
              <a:rPr lang="en-US" altLang="en-US" sz="1600" kern="0" dirty="0" smtClean="0">
                <a:solidFill>
                  <a:srgbClr val="FF6600"/>
                </a:solidFill>
                <a:effectLst/>
                <a:latin typeface="Arial" panose="020B0604020202020204" pitchFamily="34" charset="0"/>
                <a:cs typeface="Arial" panose="020B0604020202020204" pitchFamily="34" charset="0"/>
              </a:rPr>
              <a:t>WHY</a:t>
            </a:r>
            <a:r>
              <a:rPr lang="en-US" altLang="en-US" sz="1600" kern="0" dirty="0" smtClean="0">
                <a:effectLst/>
                <a:latin typeface="Arial" panose="020B0604020202020204" pitchFamily="34" charset="0"/>
                <a:cs typeface="Arial" panose="020B0604020202020204" pitchFamily="34" charset="0"/>
              </a:rPr>
              <a:t> you are suitable</a:t>
            </a:r>
          </a:p>
          <a:p>
            <a:pPr lvl="1" eaLnBrk="1" hangingPunct="1">
              <a:buFont typeface="Wingdings" pitchFamily="2" charset="2"/>
              <a:buChar char="Ø"/>
              <a:defRPr/>
            </a:pPr>
            <a:r>
              <a:rPr lang="en-US" altLang="en-US" sz="1600" kern="0" dirty="0" smtClean="0">
                <a:effectLst/>
                <a:latin typeface="Arial" panose="020B0604020202020204" pitchFamily="34" charset="0"/>
                <a:cs typeface="Arial" panose="020B0604020202020204" pitchFamily="34" charset="0"/>
              </a:rPr>
              <a:t>Highlight what additional work /</a:t>
            </a:r>
            <a:r>
              <a:rPr lang="en-US" altLang="en-US" sz="1600" kern="0" dirty="0" smtClean="0">
                <a:solidFill>
                  <a:srgbClr val="FF6600"/>
                </a:solidFill>
                <a:effectLst/>
                <a:latin typeface="Arial" panose="020B0604020202020204" pitchFamily="34" charset="0"/>
                <a:cs typeface="Arial" panose="020B0604020202020204" pitchFamily="34" charset="0"/>
              </a:rPr>
              <a:t> </a:t>
            </a:r>
            <a:r>
              <a:rPr lang="en-US" altLang="en-US" sz="1600" kern="0" dirty="0" smtClean="0">
                <a:effectLst/>
                <a:latin typeface="Arial" panose="020B0604020202020204" pitchFamily="34" charset="0"/>
                <a:cs typeface="Arial" panose="020B0604020202020204" pitchFamily="34" charset="0"/>
              </a:rPr>
              <a:t>research/audits/presentations/posters</a:t>
            </a:r>
            <a:r>
              <a:rPr lang="en-US" altLang="en-US" sz="1600" kern="0" dirty="0" smtClean="0">
                <a:solidFill>
                  <a:srgbClr val="FF6600"/>
                </a:solidFill>
                <a:effectLst/>
                <a:latin typeface="Arial" panose="020B0604020202020204" pitchFamily="34" charset="0"/>
                <a:cs typeface="Arial" panose="020B0604020202020204" pitchFamily="34" charset="0"/>
              </a:rPr>
              <a:t> </a:t>
            </a:r>
            <a:r>
              <a:rPr lang="en-US" altLang="en-US" sz="1600" kern="0" dirty="0" smtClean="0">
                <a:effectLst/>
                <a:latin typeface="Arial" panose="020B0604020202020204" pitchFamily="34" charset="0"/>
                <a:cs typeface="Arial" panose="020B0604020202020204" pitchFamily="34" charset="0"/>
              </a:rPr>
              <a:t>you have done to gain further insight into the specialty</a:t>
            </a:r>
          </a:p>
          <a:p>
            <a:pPr lvl="1" eaLnBrk="1" hangingPunct="1">
              <a:buFont typeface="Wingdings" pitchFamily="2" charset="2"/>
              <a:buChar char="Ø"/>
              <a:defRPr/>
            </a:pPr>
            <a:r>
              <a:rPr lang="en-US" altLang="en-US" sz="1600" kern="0" dirty="0" smtClean="0">
                <a:effectLst/>
                <a:latin typeface="Arial" panose="020B0604020202020204" pitchFamily="34" charset="0"/>
                <a:cs typeface="Arial" panose="020B0604020202020204" pitchFamily="34" charset="0"/>
              </a:rPr>
              <a:t>Do not include a story about a patient – this is about </a:t>
            </a:r>
            <a:r>
              <a:rPr lang="en-US" altLang="en-US" sz="1600" kern="0" dirty="0" smtClean="0">
                <a:solidFill>
                  <a:srgbClr val="FF6600"/>
                </a:solidFill>
                <a:effectLst/>
                <a:latin typeface="Arial" panose="020B0604020202020204" pitchFamily="34" charset="0"/>
                <a:cs typeface="Arial" panose="020B0604020202020204" pitchFamily="34" charset="0"/>
              </a:rPr>
              <a:t>YOU</a:t>
            </a:r>
          </a:p>
          <a:p>
            <a:pPr marL="0" indent="0" eaLnBrk="1" hangingPunct="1">
              <a:buFont typeface="Wingdings" pitchFamily="2" charset="2"/>
              <a:buNone/>
              <a:defRPr/>
            </a:pPr>
            <a:endParaRPr lang="en-US" altLang="en-US" sz="2800" kern="0" dirty="0" smtClean="0"/>
          </a:p>
          <a:p>
            <a:pPr eaLnBrk="1" hangingPunct="1">
              <a:buFont typeface="Wingdings" pitchFamily="2" charset="2"/>
              <a:buNone/>
              <a:defRPr/>
            </a:pPr>
            <a:endParaRPr lang="en-US" altLang="en-US" sz="2800" kern="0" dirty="0" smtClean="0"/>
          </a:p>
        </p:txBody>
      </p:sp>
      <p:sp>
        <p:nvSpPr>
          <p:cNvPr id="4" name="TextBox 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1487030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6725" y="332656"/>
            <a:ext cx="7777163" cy="1512168"/>
          </a:xfrm>
        </p:spPr>
        <p:txBody>
          <a:bodyPr>
            <a:normAutofit fontScale="90000"/>
          </a:bodyPr>
          <a:lstStyle/>
          <a:p>
            <a:pPr algn="ctr" eaLnBrk="1" fontAlgn="auto" hangingPunct="1">
              <a:spcAft>
                <a:spcPts val="0"/>
              </a:spcAft>
              <a:defRPr/>
            </a:pPr>
            <a:r>
              <a:rPr lang="en-US" altLang="en-US" b="1" u="sng" dirty="0" smtClean="0">
                <a:solidFill>
                  <a:srgbClr val="FF6600"/>
                </a:solidFill>
                <a:latin typeface="Arial" panose="020B0604020202020204" pitchFamily="34" charset="0"/>
                <a:cs typeface="Arial" panose="020B0604020202020204" pitchFamily="34" charset="0"/>
              </a:rPr>
              <a:t>CERTIFIED OR SIGHTED</a:t>
            </a:r>
            <a:r>
              <a:rPr lang="en-US" altLang="en-US" b="1" u="sng" dirty="0" smtClean="0">
                <a:latin typeface="Arial" panose="020B0604020202020204" pitchFamily="34" charset="0"/>
                <a:cs typeface="Arial" panose="020B0604020202020204" pitchFamily="34" charset="0"/>
              </a:rPr>
              <a:t/>
            </a:r>
            <a:br>
              <a:rPr lang="en-US" altLang="en-US" b="1" u="sng" dirty="0" smtClean="0">
                <a:latin typeface="Arial" panose="020B0604020202020204" pitchFamily="34" charset="0"/>
                <a:cs typeface="Arial" panose="020B0604020202020204" pitchFamily="34" charset="0"/>
              </a:rPr>
            </a:br>
            <a:r>
              <a:rPr lang="en-US" altLang="en-US" b="1" u="sng" dirty="0" smtClean="0">
                <a:latin typeface="Arial" panose="020B0604020202020204" pitchFamily="34" charset="0"/>
                <a:cs typeface="Arial" panose="020B0604020202020204" pitchFamily="34" charset="0"/>
              </a:rPr>
              <a:t>DOCUMENTS THAT WILL BE REQUIRED</a:t>
            </a:r>
          </a:p>
        </p:txBody>
      </p:sp>
      <p:sp>
        <p:nvSpPr>
          <p:cNvPr id="3" name="Rectangle 3"/>
          <p:cNvSpPr txBox="1">
            <a:spLocks noChangeArrowheads="1"/>
          </p:cNvSpPr>
          <p:nvPr/>
        </p:nvSpPr>
        <p:spPr bwMode="auto">
          <a:xfrm>
            <a:off x="466725" y="2492896"/>
            <a:ext cx="8147050" cy="366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a:lstStyle>
          <a:p>
            <a:pPr>
              <a:buFont typeface="Arial" panose="020B0604020202020204" pitchFamily="34" charset="0"/>
              <a:buChar char="•"/>
              <a:defRPr/>
            </a:pPr>
            <a:endParaRPr lang="en-NZ" sz="1600" dirty="0" smtClean="0">
              <a:effectLst/>
              <a:latin typeface="Arial" panose="020B0604020202020204" pitchFamily="34" charset="0"/>
              <a:cs typeface="Arial" panose="020B0604020202020204" pitchFamily="34" charset="0"/>
            </a:endParaRP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Primary medical degree </a:t>
            </a:r>
            <a:endParaRPr lang="en-NZ" sz="1600" dirty="0">
              <a:effectLst/>
              <a:latin typeface="Arial" panose="020B0604020202020204" pitchFamily="34" charset="0"/>
              <a:cs typeface="Arial" panose="020B0604020202020204" pitchFamily="34" charset="0"/>
            </a:endParaRP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Photo </a:t>
            </a:r>
            <a:r>
              <a:rPr lang="en-NZ" sz="1600" dirty="0">
                <a:effectLst/>
                <a:latin typeface="Arial" panose="020B0604020202020204" pitchFamily="34" charset="0"/>
                <a:cs typeface="Arial" panose="020B0604020202020204" pitchFamily="34" charset="0"/>
              </a:rPr>
              <a:t>ID page of passport </a:t>
            </a:r>
            <a:endParaRPr lang="en-NZ" sz="1600" dirty="0" smtClean="0">
              <a:effectLst/>
              <a:latin typeface="Arial" panose="020B0604020202020204" pitchFamily="34" charset="0"/>
              <a:cs typeface="Arial" panose="020B0604020202020204" pitchFamily="34" charset="0"/>
            </a:endParaRPr>
          </a:p>
          <a:p>
            <a:pPr lvl="1">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Legal right to work in New Zealand (Visa) if applicable</a:t>
            </a: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Drivers Licence</a:t>
            </a:r>
          </a:p>
          <a:p>
            <a:pPr>
              <a:buFont typeface="Arial" panose="020B0604020202020204" pitchFamily="34" charset="0"/>
              <a:buChar char="•"/>
              <a:defRPr/>
            </a:pPr>
            <a:r>
              <a:rPr lang="en-US" sz="1600" dirty="0" smtClean="0">
                <a:effectLst/>
                <a:latin typeface="Arial" panose="020B0604020202020204" pitchFamily="34" charset="0"/>
                <a:cs typeface="Arial" panose="020B0604020202020204" pitchFamily="34" charset="0"/>
              </a:rPr>
              <a:t>APC (if not registered with MCNZ)</a:t>
            </a:r>
            <a:endParaRPr lang="en-NZ" sz="160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endParaRPr lang="en-US" altLang="en-US" sz="2800" kern="0" dirty="0" smtClean="0"/>
          </a:p>
        </p:txBody>
      </p:sp>
      <p:sp>
        <p:nvSpPr>
          <p:cNvPr id="4" name="TextBox 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1027904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354162"/>
          </a:xfrm>
        </p:spPr>
        <p:txBody>
          <a:bodyPr/>
          <a:lstStyle/>
          <a:p>
            <a:pPr algn="ctr">
              <a:defRPr/>
            </a:pPr>
            <a:r>
              <a:rPr lang="en-NZ" b="1" u="sng" dirty="0" smtClean="0">
                <a:latin typeface="Arial" panose="020B0604020202020204" pitchFamily="34" charset="0"/>
                <a:cs typeface="Arial" panose="020B0604020202020204" pitchFamily="34" charset="0"/>
              </a:rPr>
              <a:t>REQUIREMENTS FOR ALL APPLICANTS</a:t>
            </a:r>
            <a:endParaRPr lang="en-NZ" b="1" u="sng" dirty="0">
              <a:latin typeface="Arial" panose="020B0604020202020204" pitchFamily="34" charset="0"/>
              <a:cs typeface="Arial" panose="020B0604020202020204" pitchFamily="34" charset="0"/>
            </a:endParaRPr>
          </a:p>
        </p:txBody>
      </p:sp>
      <p:sp>
        <p:nvSpPr>
          <p:cNvPr id="17411" name="Content Placeholder 2"/>
          <p:cNvSpPr>
            <a:spLocks noGrp="1"/>
          </p:cNvSpPr>
          <p:nvPr>
            <p:ph idx="1"/>
          </p:nvPr>
        </p:nvSpPr>
        <p:spPr>
          <a:xfrm>
            <a:off x="827584" y="2276872"/>
            <a:ext cx="7521575" cy="3768725"/>
          </a:xfrm>
        </p:spPr>
        <p:txBody>
          <a:bodyPr>
            <a:normAutofit fontScale="92500" lnSpcReduction="10000"/>
          </a:bodyPr>
          <a:lstStyle/>
          <a:p>
            <a:pPr marL="0" indent="0" algn="ctr">
              <a:buNone/>
              <a:defRPr/>
            </a:pPr>
            <a:r>
              <a:rPr lang="en-NZ" altLang="en-US" dirty="0" smtClean="0">
                <a:solidFill>
                  <a:srgbClr val="FF6600"/>
                </a:solidFill>
                <a:latin typeface="Arial" panose="020B0604020202020204" pitchFamily="34" charset="0"/>
                <a:cs typeface="Arial" panose="020B0604020202020204" pitchFamily="34" charset="0"/>
              </a:rPr>
              <a:t>Please be aware that in order to make the recruitment process as simple as possible your </a:t>
            </a:r>
            <a:r>
              <a:rPr lang="en-NZ" altLang="en-US" u="sng" dirty="0" smtClean="0">
                <a:solidFill>
                  <a:srgbClr val="FF6600"/>
                </a:solidFill>
                <a:latin typeface="Arial" panose="020B0604020202020204" pitchFamily="34" charset="0"/>
                <a:cs typeface="Arial" panose="020B0604020202020204" pitchFamily="34" charset="0"/>
              </a:rPr>
              <a:t>complete</a:t>
            </a:r>
            <a:r>
              <a:rPr lang="en-NZ" altLang="en-US" dirty="0" smtClean="0">
                <a:solidFill>
                  <a:srgbClr val="FF6600"/>
                </a:solidFill>
                <a:latin typeface="Arial" panose="020B0604020202020204" pitchFamily="34" charset="0"/>
                <a:cs typeface="Arial" panose="020B0604020202020204" pitchFamily="34" charset="0"/>
              </a:rPr>
              <a:t> application will need to be submitted by the closing date of 12 May 2019 to be considered for a position. We are unable to accept any </a:t>
            </a:r>
            <a:r>
              <a:rPr lang="en-NZ" altLang="en-US" u="sng" dirty="0" smtClean="0">
                <a:solidFill>
                  <a:srgbClr val="FF6600"/>
                </a:solidFill>
                <a:latin typeface="Arial" panose="020B0604020202020204" pitchFamily="34" charset="0"/>
                <a:cs typeface="Arial" panose="020B0604020202020204" pitchFamily="34" charset="0"/>
              </a:rPr>
              <a:t>incomplete</a:t>
            </a:r>
            <a:r>
              <a:rPr lang="en-NZ" altLang="en-US" dirty="0" smtClean="0">
                <a:solidFill>
                  <a:srgbClr val="FF6600"/>
                </a:solidFill>
                <a:latin typeface="Arial" panose="020B0604020202020204" pitchFamily="34" charset="0"/>
                <a:cs typeface="Arial" panose="020B0604020202020204" pitchFamily="34" charset="0"/>
              </a:rPr>
              <a:t> or </a:t>
            </a:r>
            <a:r>
              <a:rPr lang="en-NZ" altLang="en-US" u="sng" dirty="0" smtClean="0">
                <a:solidFill>
                  <a:srgbClr val="FF6600"/>
                </a:solidFill>
                <a:latin typeface="Arial" panose="020B0604020202020204" pitchFamily="34" charset="0"/>
                <a:cs typeface="Arial" panose="020B0604020202020204" pitchFamily="34" charset="0"/>
              </a:rPr>
              <a:t>late </a:t>
            </a:r>
            <a:r>
              <a:rPr lang="en-NZ" altLang="en-US" dirty="0" smtClean="0">
                <a:solidFill>
                  <a:srgbClr val="FF6600"/>
                </a:solidFill>
                <a:latin typeface="Arial" panose="020B0604020202020204" pitchFamily="34" charset="0"/>
                <a:cs typeface="Arial" panose="020B0604020202020204" pitchFamily="34" charset="0"/>
              </a:rPr>
              <a:t>applications. </a:t>
            </a:r>
          </a:p>
          <a:p>
            <a:pPr>
              <a:defRPr/>
            </a:pPr>
            <a:endParaRPr lang="en-NZ" altLang="en-US" dirty="0" smtClean="0">
              <a:solidFill>
                <a:srgbClr val="FF6600"/>
              </a:solidFill>
              <a:latin typeface="Arial" panose="020B0604020202020204" pitchFamily="34" charset="0"/>
              <a:cs typeface="Arial" panose="020B0604020202020204" pitchFamily="34" charset="0"/>
            </a:endParaRPr>
          </a:p>
          <a:p>
            <a:pPr>
              <a:defRPr/>
            </a:pPr>
            <a:r>
              <a:rPr lang="en-NZ" altLang="en-US" b="1" u="sng" dirty="0" smtClean="0">
                <a:latin typeface="Arial" panose="020B0604020202020204" pitchFamily="34" charset="0"/>
                <a:cs typeface="Arial" panose="020B0604020202020204" pitchFamily="34" charset="0"/>
              </a:rPr>
              <a:t>Your application will be considered complete if:</a:t>
            </a:r>
            <a:endParaRPr lang="en-NZ" altLang="en-US" b="1" dirty="0" smtClean="0">
              <a:latin typeface="Arial" panose="020B0604020202020204" pitchFamily="34" charset="0"/>
              <a:cs typeface="Arial" panose="020B0604020202020204" pitchFamily="34" charset="0"/>
            </a:endParaRPr>
          </a:p>
          <a:p>
            <a:pPr lvl="1">
              <a:defRPr/>
            </a:pPr>
            <a:r>
              <a:rPr lang="en-NZ" altLang="en-US" dirty="0" smtClean="0">
                <a:latin typeface="Arial" panose="020B0604020202020204" pitchFamily="34" charset="0"/>
                <a:cs typeface="Arial" panose="020B0604020202020204" pitchFamily="34" charset="0"/>
              </a:rPr>
              <a:t>you have completed the online application form</a:t>
            </a:r>
          </a:p>
          <a:p>
            <a:pPr lvl="1">
              <a:defRPr/>
            </a:pPr>
            <a:r>
              <a:rPr lang="en-NZ" altLang="en-US" dirty="0" smtClean="0">
                <a:latin typeface="Arial" panose="020B0604020202020204" pitchFamily="34" charset="0"/>
                <a:cs typeface="Arial" panose="020B0604020202020204" pitchFamily="34" charset="0"/>
              </a:rPr>
              <a:t>pushed the submit button</a:t>
            </a:r>
          </a:p>
          <a:p>
            <a:pPr lvl="1">
              <a:defRPr/>
            </a:pPr>
            <a:r>
              <a:rPr lang="en-NZ" altLang="en-US" dirty="0" smtClean="0">
                <a:latin typeface="Arial" panose="020B0604020202020204" pitchFamily="34" charset="0"/>
                <a:cs typeface="Arial" panose="020B0604020202020204" pitchFamily="34" charset="0"/>
              </a:rPr>
              <a:t>Uploaded all the required documents as instructed.</a:t>
            </a:r>
          </a:p>
          <a:p>
            <a:pPr lvl="1">
              <a:defRPr/>
            </a:pPr>
            <a:r>
              <a:rPr lang="en-NZ" altLang="en-US" dirty="0" smtClean="0">
                <a:latin typeface="Arial" panose="020B0604020202020204" pitchFamily="34" charset="0"/>
                <a:cs typeface="Arial" panose="020B0604020202020204" pitchFamily="34" charset="0"/>
              </a:rPr>
              <a:t>We will require all your documents to be clearly named following the filing conventions examples below:-</a:t>
            </a:r>
          </a:p>
          <a:p>
            <a:pPr lvl="1">
              <a:defRPr/>
            </a:pPr>
            <a:endParaRPr lang="en-NZ" altLang="en-US" dirty="0" smtClean="0">
              <a:latin typeface="Arial" panose="020B0604020202020204" pitchFamily="34" charset="0"/>
              <a:cs typeface="Arial" panose="020B0604020202020204" pitchFamily="34" charset="0"/>
            </a:endParaRPr>
          </a:p>
          <a:p>
            <a:pPr marL="0" indent="0">
              <a:buNone/>
              <a:defRPr/>
            </a:pPr>
            <a:r>
              <a:rPr lang="en-NZ" altLang="en-US" b="0" dirty="0" smtClean="0">
                <a:latin typeface="Arial" panose="020B0604020202020204" pitchFamily="34" charset="0"/>
                <a:cs typeface="Arial" panose="020B0604020202020204" pitchFamily="34" charset="0"/>
              </a:rPr>
              <a:t>Surname First Initial - Document name (e.g. Doe J - Passport ; Doe J - CV)</a:t>
            </a:r>
          </a:p>
          <a:p>
            <a:pPr marL="0" lvl="1" indent="0">
              <a:buFont typeface="Wingdings" pitchFamily="2" charset="2"/>
              <a:buNone/>
              <a:defRPr/>
            </a:pPr>
            <a:endParaRPr lang="en-NZ" altLang="en-US" dirty="0" smtClean="0"/>
          </a:p>
          <a:p>
            <a:pPr>
              <a:defRPr/>
            </a:pPr>
            <a:endParaRPr lang="en-NZ" altLang="en-US" dirty="0" smtClean="0"/>
          </a:p>
        </p:txBody>
      </p:sp>
    </p:spTree>
    <p:extLst>
      <p:ext uri="{BB962C8B-B14F-4D97-AF65-F5344CB8AC3E}">
        <p14:creationId xmlns:p14="http://schemas.microsoft.com/office/powerpoint/2010/main" val="3464652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687" y="620688"/>
            <a:ext cx="8569325" cy="831627"/>
          </a:xfrm>
        </p:spPr>
        <p:txBody>
          <a:bodyPr>
            <a:normAutofit/>
          </a:bodyPr>
          <a:lstStyle/>
          <a:p>
            <a:pPr algn="ctr" eaLnBrk="1" fontAlgn="auto" hangingPunct="1">
              <a:spcAft>
                <a:spcPts val="0"/>
              </a:spcAft>
              <a:defRPr/>
            </a:pPr>
            <a:r>
              <a:rPr lang="en-NZ" b="1" u="sng" dirty="0" smtClean="0">
                <a:latin typeface="Arial" panose="020B0604020202020204" pitchFamily="34" charset="0"/>
                <a:cs typeface="Arial" panose="020B0604020202020204" pitchFamily="34" charset="0"/>
              </a:rPr>
              <a:t>STRENGTHENING YOUR APPLICATION</a:t>
            </a:r>
            <a:endParaRPr lang="en-NZ" b="1" u="sng" dirty="0">
              <a:latin typeface="Arial" panose="020B0604020202020204" pitchFamily="34" charset="0"/>
              <a:cs typeface="Arial" panose="020B0604020202020204" pitchFamily="34" charset="0"/>
            </a:endParaRPr>
          </a:p>
        </p:txBody>
      </p:sp>
      <p:sp>
        <p:nvSpPr>
          <p:cNvPr id="18436" name="Content Placeholder 2"/>
          <p:cNvSpPr>
            <a:spLocks noGrp="1"/>
          </p:cNvSpPr>
          <p:nvPr>
            <p:ph idx="1"/>
          </p:nvPr>
        </p:nvSpPr>
        <p:spPr>
          <a:xfrm>
            <a:off x="463550" y="1700808"/>
            <a:ext cx="8229600" cy="4525962"/>
          </a:xfrm>
        </p:spPr>
        <p:txBody>
          <a:bodyPr/>
          <a:lstStyle/>
          <a:p>
            <a:pPr marL="0" indent="0" eaLnBrk="1" hangingPunct="1"/>
            <a:r>
              <a:rPr lang="en-NZ" altLang="en-US" sz="1800" dirty="0" smtClean="0">
                <a:solidFill>
                  <a:srgbClr val="FF6600"/>
                </a:solidFill>
                <a:latin typeface="Arial" charset="0"/>
                <a:cs typeface="Arial" charset="0"/>
              </a:rPr>
              <a:t>Decide</a:t>
            </a:r>
            <a:r>
              <a:rPr lang="en-NZ" altLang="en-US" sz="1800" dirty="0" smtClean="0">
                <a:latin typeface="Arial" charset="0"/>
                <a:cs typeface="Arial" charset="0"/>
              </a:rPr>
              <a:t> on your specialty</a:t>
            </a:r>
          </a:p>
          <a:p>
            <a:pPr marL="0" indent="0" eaLnBrk="1" hangingPunct="1"/>
            <a:endParaRPr lang="en-NZ" altLang="en-US" sz="1800" dirty="0" smtClean="0">
              <a:latin typeface="Arial" charset="0"/>
              <a:cs typeface="Arial" charset="0"/>
            </a:endParaRPr>
          </a:p>
          <a:p>
            <a:pPr lvl="1" eaLnBrk="1" hangingPunct="1">
              <a:buClrTx/>
              <a:buFont typeface="Arial" charset="0"/>
              <a:buChar char="•"/>
            </a:pPr>
            <a:r>
              <a:rPr lang="en-NZ" altLang="en-US" dirty="0" smtClean="0">
                <a:latin typeface="Arial" charset="0"/>
                <a:cs typeface="Arial" charset="0"/>
              </a:rPr>
              <a:t>Research</a:t>
            </a:r>
          </a:p>
          <a:p>
            <a:pPr lvl="1" eaLnBrk="1" hangingPunct="1">
              <a:buClrTx/>
              <a:buFont typeface="Arial" charset="0"/>
              <a:buChar char="•"/>
            </a:pPr>
            <a:r>
              <a:rPr lang="en-NZ" altLang="en-US" dirty="0" smtClean="0">
                <a:latin typeface="Arial" charset="0"/>
                <a:cs typeface="Arial" charset="0"/>
              </a:rPr>
              <a:t>Talk with a relevant Consultants and Registrars</a:t>
            </a:r>
          </a:p>
          <a:p>
            <a:pPr lvl="1" eaLnBrk="1" hangingPunct="1">
              <a:buClrTx/>
              <a:buFont typeface="Arial" charset="0"/>
              <a:buChar char="•"/>
            </a:pPr>
            <a:r>
              <a:rPr lang="en-NZ" altLang="en-US" dirty="0" smtClean="0">
                <a:latin typeface="Arial" charset="0"/>
                <a:cs typeface="Arial" charset="0"/>
              </a:rPr>
              <a:t>Observe a team</a:t>
            </a:r>
          </a:p>
          <a:p>
            <a:pPr lvl="1" eaLnBrk="1" hangingPunct="1">
              <a:buClrTx/>
              <a:buFont typeface="Arial" charset="0"/>
              <a:buChar char="•"/>
            </a:pPr>
            <a:r>
              <a:rPr lang="en-NZ" altLang="en-US" dirty="0" smtClean="0">
                <a:latin typeface="Arial" charset="0"/>
                <a:cs typeface="Arial" charset="0"/>
              </a:rPr>
              <a:t>Promote yourself and your interest areas</a:t>
            </a:r>
          </a:p>
          <a:p>
            <a:pPr lvl="1" eaLnBrk="1" hangingPunct="1">
              <a:buClrTx/>
              <a:buFont typeface="Arial" charset="0"/>
              <a:buChar char="•"/>
            </a:pPr>
            <a:r>
              <a:rPr lang="en-NZ" altLang="en-US" dirty="0" smtClean="0">
                <a:latin typeface="Arial" charset="0"/>
                <a:cs typeface="Arial" charset="0"/>
              </a:rPr>
              <a:t>Read and understand basic requirements of training programme (College websites, discussions)</a:t>
            </a:r>
          </a:p>
          <a:p>
            <a:pPr lvl="1" eaLnBrk="1" hangingPunct="1">
              <a:buClrTx/>
              <a:buFont typeface="Arial" charset="0"/>
              <a:buChar char="•"/>
            </a:pPr>
            <a:r>
              <a:rPr lang="en-NZ" altLang="en-US" dirty="0" smtClean="0">
                <a:latin typeface="Arial" charset="0"/>
                <a:cs typeface="Arial" charset="0"/>
              </a:rPr>
              <a:t>Read specialty articles / recent NZ research</a:t>
            </a:r>
          </a:p>
          <a:p>
            <a:pPr lvl="1" eaLnBrk="1" hangingPunct="1">
              <a:buClrTx/>
              <a:buFont typeface="Arial" charset="0"/>
              <a:buChar char="•"/>
            </a:pPr>
            <a:endParaRPr lang="en-US" altLang="en-US" dirty="0" smtClean="0">
              <a:latin typeface="Arial" charset="0"/>
              <a:cs typeface="Arial" charset="0"/>
            </a:endParaRPr>
          </a:p>
          <a:p>
            <a:pPr lvl="1" eaLnBrk="1" hangingPunct="1">
              <a:buClrTx/>
              <a:buFont typeface="Arial" charset="0"/>
              <a:buChar char="•"/>
            </a:pPr>
            <a:r>
              <a:rPr lang="en-US" altLang="en-US" b="1" dirty="0" smtClean="0">
                <a:latin typeface="Arial" charset="0"/>
                <a:cs typeface="Arial" charset="0"/>
              </a:rPr>
              <a:t>NOTE: have a back-up plan. What is your second choice if you cannot get in to your first choice of specialty?</a:t>
            </a:r>
            <a:endParaRPr lang="en-NZ" altLang="en-US" b="1" dirty="0" smtClean="0">
              <a:latin typeface="Arial" charset="0"/>
              <a:cs typeface="Arial" charset="0"/>
            </a:endParaRPr>
          </a:p>
        </p:txBody>
      </p:sp>
      <p:sp>
        <p:nvSpPr>
          <p:cNvPr id="4" name="TextBox 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1069001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7950" y="277813"/>
            <a:ext cx="8928100" cy="774700"/>
          </a:xfrm>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APPLY!</a:t>
            </a:r>
          </a:p>
        </p:txBody>
      </p:sp>
      <p:sp>
        <p:nvSpPr>
          <p:cNvPr id="3" name="Rectangle 3"/>
          <p:cNvSpPr txBox="1">
            <a:spLocks noChangeArrowheads="1"/>
          </p:cNvSpPr>
          <p:nvPr/>
        </p:nvSpPr>
        <p:spPr bwMode="auto">
          <a:xfrm>
            <a:off x="474340" y="1484784"/>
            <a:ext cx="8147050" cy="382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a:lstStyle>
          <a:p>
            <a:pPr>
              <a:buFont typeface="Arial" panose="020B0604020202020204" pitchFamily="34" charset="0"/>
              <a:buChar char="•"/>
              <a:defRPr/>
            </a:pPr>
            <a:r>
              <a:rPr lang="en-NZ" sz="1600" u="sng" dirty="0" smtClean="0">
                <a:solidFill>
                  <a:srgbClr val="0418AA"/>
                </a:solidFill>
                <a:effectLst/>
                <a:latin typeface="Arial" panose="020B0604020202020204" pitchFamily="34" charset="0"/>
                <a:cs typeface="Arial" panose="020B0604020202020204" pitchFamily="34" charset="0"/>
              </a:rPr>
              <a:t>www.aucklanddoctors.co.nz/joblistings</a:t>
            </a:r>
            <a:r>
              <a:rPr lang="en-NZ" sz="1600" dirty="0" smtClean="0">
                <a:solidFill>
                  <a:srgbClr val="0418AA"/>
                </a:solidFill>
                <a:effectLst/>
                <a:latin typeface="Arial" panose="020B0604020202020204" pitchFamily="34" charset="0"/>
                <a:cs typeface="Arial" panose="020B0604020202020204" pitchFamily="34" charset="0"/>
              </a:rPr>
              <a:t> </a:t>
            </a:r>
            <a:endParaRPr lang="en-NZ" sz="1600" dirty="0">
              <a:effectLst/>
              <a:latin typeface="Arial" panose="020B0604020202020204" pitchFamily="34" charset="0"/>
              <a:cs typeface="Arial" panose="020B0604020202020204" pitchFamily="34" charset="0"/>
            </a:endParaRP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Between 15 April to 12 May 2019</a:t>
            </a:r>
            <a:endParaRPr lang="en-NZ" sz="1600" dirty="0">
              <a:effectLst/>
              <a:latin typeface="Arial" panose="020B0604020202020204" pitchFamily="34" charset="0"/>
              <a:cs typeface="Arial" panose="020B0604020202020204" pitchFamily="34" charset="0"/>
            </a:endParaRP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Applications open strictly for </a:t>
            </a:r>
            <a:r>
              <a:rPr lang="en-NZ" sz="1600" dirty="0" smtClean="0">
                <a:solidFill>
                  <a:srgbClr val="FF6600"/>
                </a:solidFill>
                <a:effectLst/>
                <a:latin typeface="Arial" panose="020B0604020202020204" pitchFamily="34" charset="0"/>
                <a:cs typeface="Arial" panose="020B0604020202020204" pitchFamily="34" charset="0"/>
              </a:rPr>
              <a:t>one</a:t>
            </a:r>
            <a:r>
              <a:rPr lang="en-NZ" sz="1600" dirty="0" smtClean="0">
                <a:effectLst/>
                <a:latin typeface="Arial" panose="020B0604020202020204" pitchFamily="34" charset="0"/>
                <a:cs typeface="Arial" panose="020B0604020202020204" pitchFamily="34" charset="0"/>
              </a:rPr>
              <a:t> month. Don’t delay your application!</a:t>
            </a: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Only complete applications received before the closing date of 12 May will be considered for positions</a:t>
            </a:r>
          </a:p>
          <a:p>
            <a:pPr>
              <a:buFont typeface="Arial" panose="020B0604020202020204" pitchFamily="34" charset="0"/>
              <a:buChar char="•"/>
              <a:defRPr/>
            </a:pPr>
            <a:r>
              <a:rPr lang="en-NZ" sz="1600" u="sng" dirty="0" smtClean="0">
                <a:effectLst/>
                <a:latin typeface="Arial" panose="020B0604020202020204" pitchFamily="34" charset="0"/>
                <a:cs typeface="Arial" panose="020B0604020202020204" pitchFamily="34" charset="0"/>
              </a:rPr>
              <a:t>Incomplete</a:t>
            </a:r>
            <a:r>
              <a:rPr lang="en-NZ" sz="1600" dirty="0" smtClean="0">
                <a:effectLst/>
                <a:latin typeface="Arial" panose="020B0604020202020204" pitchFamily="34" charset="0"/>
                <a:cs typeface="Arial" panose="020B0604020202020204" pitchFamily="34" charset="0"/>
              </a:rPr>
              <a:t> or </a:t>
            </a:r>
            <a:r>
              <a:rPr lang="en-NZ" sz="1600" u="sng" dirty="0" smtClean="0">
                <a:effectLst/>
                <a:latin typeface="Arial" panose="020B0604020202020204" pitchFamily="34" charset="0"/>
                <a:cs typeface="Arial" panose="020B0604020202020204" pitchFamily="34" charset="0"/>
              </a:rPr>
              <a:t>late</a:t>
            </a:r>
            <a:r>
              <a:rPr lang="en-NZ" sz="1600" dirty="0" smtClean="0">
                <a:effectLst/>
                <a:latin typeface="Arial" panose="020B0604020202020204" pitchFamily="34" charset="0"/>
                <a:cs typeface="Arial" panose="020B0604020202020204" pitchFamily="34" charset="0"/>
              </a:rPr>
              <a:t> applications will not be accepted</a:t>
            </a:r>
          </a:p>
          <a:p>
            <a:pPr>
              <a:buFont typeface="Arial" panose="020B0604020202020204" pitchFamily="34" charset="0"/>
              <a:buChar char="•"/>
              <a:defRPr/>
            </a:pPr>
            <a:r>
              <a:rPr lang="en-NZ" sz="1600" dirty="0" smtClean="0">
                <a:effectLst/>
                <a:latin typeface="Arial" panose="020B0604020202020204" pitchFamily="34" charset="0"/>
                <a:cs typeface="Arial" panose="020B0604020202020204" pitchFamily="34" charset="0"/>
              </a:rPr>
              <a:t>Remember to upload your CV, cover letter</a:t>
            </a:r>
            <a:r>
              <a:rPr lang="en-NZ" sz="1600" dirty="0">
                <a:effectLst/>
                <a:latin typeface="Arial" panose="020B0604020202020204" pitchFamily="34" charset="0"/>
                <a:cs typeface="Arial" panose="020B0604020202020204" pitchFamily="34" charset="0"/>
              </a:rPr>
              <a:t> </a:t>
            </a:r>
            <a:r>
              <a:rPr lang="en-NZ" sz="1600" dirty="0" smtClean="0">
                <a:effectLst/>
                <a:latin typeface="Arial" panose="020B0604020202020204" pitchFamily="34" charset="0"/>
                <a:cs typeface="Arial" panose="020B0604020202020204" pitchFamily="34" charset="0"/>
              </a:rPr>
              <a:t>if required and certified documents saved in the format as per our website instructions.</a:t>
            </a:r>
            <a:r>
              <a:rPr lang="en-NZ" sz="1600" dirty="0">
                <a:effectLst/>
                <a:latin typeface="Arial" panose="020B0604020202020204" pitchFamily="34" charset="0"/>
                <a:cs typeface="Arial" panose="020B0604020202020204" pitchFamily="34" charset="0"/>
              </a:rPr>
              <a:t> </a:t>
            </a:r>
            <a:r>
              <a:rPr lang="en-NZ" sz="1600" dirty="0" smtClean="0">
                <a:effectLst/>
                <a:latin typeface="Arial" panose="020B0604020202020204" pitchFamily="34" charset="0"/>
                <a:cs typeface="Arial" panose="020B0604020202020204" pitchFamily="34" charset="0"/>
              </a:rPr>
              <a:t>And know the contact </a:t>
            </a:r>
            <a:r>
              <a:rPr lang="en-NZ" sz="1600" dirty="0">
                <a:effectLst/>
                <a:latin typeface="Arial" panose="020B0604020202020204" pitchFamily="34" charset="0"/>
                <a:cs typeface="Arial" panose="020B0604020202020204" pitchFamily="34" charset="0"/>
              </a:rPr>
              <a:t>details of the prescribed runs required </a:t>
            </a:r>
            <a:r>
              <a:rPr lang="en-NZ" sz="1600" dirty="0" smtClean="0">
                <a:effectLst/>
                <a:latin typeface="Arial" panose="020B0604020202020204" pitchFamily="34" charset="0"/>
                <a:cs typeface="Arial" panose="020B0604020202020204" pitchFamily="34" charset="0"/>
              </a:rPr>
              <a:t>referees.</a:t>
            </a:r>
          </a:p>
          <a:p>
            <a:pPr marL="0" indent="0">
              <a:buFont typeface="Wingdings" pitchFamily="2" charset="2"/>
              <a:buNone/>
              <a:defRPr/>
            </a:pPr>
            <a:endParaRPr lang="en-NZ" sz="1900" dirty="0" smtClean="0">
              <a:effectLst/>
              <a:latin typeface="Arial" panose="020B0604020202020204" pitchFamily="34" charset="0"/>
              <a:cs typeface="Arial" panose="020B0604020202020204" pitchFamily="34" charset="0"/>
            </a:endParaRPr>
          </a:p>
          <a:p>
            <a:pPr marL="0" indent="0">
              <a:buFont typeface="Wingdings" pitchFamily="2" charset="2"/>
              <a:buNone/>
              <a:defRPr/>
            </a:pPr>
            <a:r>
              <a:rPr lang="en-NZ" sz="1600" b="1" dirty="0" smtClean="0">
                <a:effectLst/>
                <a:latin typeface="Arial" panose="020B0604020202020204" pitchFamily="34" charset="0"/>
                <a:cs typeface="Arial" panose="020B0604020202020204" pitchFamily="34" charset="0"/>
              </a:rPr>
              <a:t>NOTE</a:t>
            </a:r>
            <a:r>
              <a:rPr lang="en-NZ" sz="1600" dirty="0" smtClean="0">
                <a:effectLst/>
                <a:latin typeface="Arial" panose="020B0604020202020204" pitchFamily="34" charset="0"/>
                <a:cs typeface="Arial" panose="020B0604020202020204" pitchFamily="34" charset="0"/>
              </a:rPr>
              <a:t>: Hiring managers have full visibility of your application – including when you applied </a:t>
            </a:r>
            <a:r>
              <a:rPr lang="en-NZ" sz="1600" dirty="0">
                <a:solidFill>
                  <a:srgbClr val="FF0000"/>
                </a:solidFill>
                <a:effectLst/>
                <a:latin typeface="Arial" panose="020B0604020202020204" pitchFamily="34" charset="0"/>
                <a:cs typeface="Arial" panose="020B0604020202020204" pitchFamily="34" charset="0"/>
              </a:rPr>
              <a:t>-</a:t>
            </a:r>
            <a:r>
              <a:rPr lang="en-NZ" sz="1600" dirty="0" smtClean="0">
                <a:solidFill>
                  <a:srgbClr val="FF0000"/>
                </a:solidFill>
                <a:effectLst/>
                <a:latin typeface="Arial" panose="020B0604020202020204" pitchFamily="34" charset="0"/>
                <a:cs typeface="Arial" panose="020B0604020202020204" pitchFamily="34" charset="0"/>
              </a:rPr>
              <a:t> </a:t>
            </a:r>
            <a:r>
              <a:rPr lang="en-NZ" sz="1600" b="1" dirty="0" smtClean="0">
                <a:solidFill>
                  <a:srgbClr val="FF0000"/>
                </a:solidFill>
                <a:effectLst/>
                <a:latin typeface="Arial" panose="020B0604020202020204" pitchFamily="34" charset="0"/>
                <a:cs typeface="Arial" panose="020B0604020202020204" pitchFamily="34" charset="0"/>
              </a:rPr>
              <a:t>DON’T LEAVE YOUR APPLICATION TO THE LAST DAY!</a:t>
            </a:r>
          </a:p>
          <a:p>
            <a:pPr marL="0" indent="0" algn="ctr">
              <a:buFont typeface="Wingdings" pitchFamily="2" charset="2"/>
              <a:buNone/>
              <a:defRPr/>
            </a:pPr>
            <a:r>
              <a:rPr lang="en-NZ" sz="2000" dirty="0" smtClean="0">
                <a:solidFill>
                  <a:srgbClr val="FF6600"/>
                </a:solidFill>
                <a:effectLst/>
              </a:rPr>
              <a:t> </a:t>
            </a:r>
          </a:p>
          <a:p>
            <a:pPr marL="0" indent="0" algn="ctr">
              <a:buFont typeface="Wingdings" pitchFamily="2" charset="2"/>
              <a:buNone/>
              <a:defRPr/>
            </a:pPr>
            <a:r>
              <a:rPr lang="en-NZ" sz="2000" b="1" dirty="0">
                <a:solidFill>
                  <a:srgbClr val="FF6600"/>
                </a:solidFill>
                <a:effectLst/>
                <a:latin typeface="Arial" panose="020B0604020202020204" pitchFamily="34" charset="0"/>
                <a:cs typeface="Arial" panose="020B0604020202020204" pitchFamily="34" charset="0"/>
              </a:rPr>
              <a:t> </a:t>
            </a:r>
            <a:r>
              <a:rPr lang="en-NZ" sz="2000" b="1" dirty="0" smtClean="0">
                <a:solidFill>
                  <a:srgbClr val="FF6600"/>
                </a:solidFill>
                <a:effectLst/>
                <a:latin typeface="Arial" panose="020B0604020202020204" pitchFamily="34" charset="0"/>
                <a:cs typeface="Arial" panose="020B0604020202020204" pitchFamily="34" charset="0"/>
              </a:rPr>
              <a:t>         </a:t>
            </a:r>
          </a:p>
          <a:p>
            <a:pPr marL="0" indent="0" algn="ctr">
              <a:buFont typeface="Wingdings" pitchFamily="2" charset="2"/>
              <a:buNone/>
              <a:defRPr/>
            </a:pPr>
            <a:r>
              <a:rPr lang="en-NZ" sz="2800" b="1" dirty="0" smtClean="0">
                <a:solidFill>
                  <a:srgbClr val="FF0000"/>
                </a:solidFill>
                <a:effectLst/>
                <a:latin typeface="Arial" panose="020B0604020202020204" pitchFamily="34" charset="0"/>
                <a:cs typeface="Arial" panose="020B0604020202020204" pitchFamily="34" charset="0"/>
              </a:rPr>
              <a:t>STAND OUT FROM THE CROWD</a:t>
            </a:r>
          </a:p>
          <a:p>
            <a:pPr marL="0" indent="0" eaLnBrk="1" hangingPunct="1">
              <a:buFont typeface="Wingdings" pitchFamily="2" charset="2"/>
              <a:buNone/>
              <a:defRPr/>
            </a:pPr>
            <a:endParaRPr lang="en-US" altLang="en-US" sz="2800" kern="0" dirty="0" smtClean="0"/>
          </a:p>
        </p:txBody>
      </p:sp>
      <p:sp>
        <p:nvSpPr>
          <p:cNvPr id="4" name="TextBox 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3978880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3550" y="2852738"/>
            <a:ext cx="8229600" cy="1139825"/>
          </a:xfrm>
        </p:spPr>
        <p:txBody>
          <a:bodyPr>
            <a:normAutofit fontScale="90000"/>
          </a:bodyPr>
          <a:lstStyle/>
          <a:p>
            <a:pPr algn="ctr" eaLnBrk="1" fontAlgn="auto" hangingPunct="1">
              <a:spcAft>
                <a:spcPts val="0"/>
              </a:spcAft>
              <a:defRPr/>
            </a:pPr>
            <a:r>
              <a:rPr lang="en-US" altLang="en-US" dirty="0" smtClean="0"/>
              <a:t/>
            </a:r>
            <a:br>
              <a:rPr lang="en-US" altLang="en-US" dirty="0" smtClean="0"/>
            </a:br>
            <a:r>
              <a:rPr lang="en-US" altLang="en-US" u="sng" dirty="0">
                <a:latin typeface="Arial" panose="020B0604020202020204" pitchFamily="34" charset="0"/>
                <a:cs typeface="Arial" panose="020B0604020202020204" pitchFamily="34" charset="0"/>
              </a:rPr>
              <a:t/>
            </a:r>
            <a:br>
              <a:rPr lang="en-US" altLang="en-US" u="sng" dirty="0">
                <a:latin typeface="Arial" panose="020B0604020202020204" pitchFamily="34" charset="0"/>
                <a:cs typeface="Arial" panose="020B0604020202020204" pitchFamily="34" charset="0"/>
              </a:rPr>
            </a:br>
            <a:r>
              <a:rPr lang="en-US" altLang="en-US" i="1" dirty="0" smtClean="0"/>
              <a:t/>
            </a:r>
            <a:br>
              <a:rPr lang="en-US" altLang="en-US" i="1" dirty="0" smtClean="0"/>
            </a:br>
            <a:r>
              <a:rPr lang="en-US" altLang="en-US" u="sng" dirty="0" smtClean="0"/>
              <a:t>PREPARING FOR THE INTERVIEW</a:t>
            </a:r>
            <a:r>
              <a:rPr lang="en-US" altLang="en-US" i="1" u="sng" dirty="0" smtClean="0"/>
              <a:t/>
            </a:r>
            <a:br>
              <a:rPr lang="en-US" altLang="en-US" i="1" u="sng" dirty="0" smtClean="0"/>
            </a:br>
            <a:r>
              <a:rPr lang="en-US" altLang="en-US" i="1" u="sng" dirty="0"/>
              <a:t/>
            </a:r>
            <a:br>
              <a:rPr lang="en-US" altLang="en-US" i="1" u="sng" dirty="0"/>
            </a:br>
            <a:r>
              <a:rPr lang="en-US" altLang="en-US" i="1" dirty="0" smtClean="0"/>
              <a:t/>
            </a:r>
            <a:br>
              <a:rPr lang="en-US" altLang="en-US" i="1" dirty="0" smtClean="0"/>
            </a:br>
            <a:r>
              <a:rPr lang="en-US" altLang="en-US" i="1" dirty="0"/>
              <a:t/>
            </a:r>
            <a:br>
              <a:rPr lang="en-US" altLang="en-US" i="1" dirty="0"/>
            </a:br>
            <a:endParaRPr lang="en-US" altLang="en-US" dirty="0" smtClean="0"/>
          </a:p>
        </p:txBody>
      </p:sp>
      <p:sp>
        <p:nvSpPr>
          <p:cNvPr id="3" name="TextBox 2"/>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088" y="115888"/>
            <a:ext cx="1165225" cy="112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5" name="Picture 5" descr="C:\Users\VeronicaBl\AppData\Local\Microsoft\Windows\Temporary Internet Files\Content.IE5\RC9KL323\job-interview-advice[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3538" y="4350246"/>
            <a:ext cx="2263775"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5020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rot="5400000">
            <a:off x="7325386" y="2963256"/>
            <a:ext cx="492443" cy="4119188"/>
          </a:xfrm>
          <a:prstGeom prst="rect">
            <a:avLst/>
          </a:prstGeom>
          <a:noFill/>
        </p:spPr>
        <p:txBody>
          <a:bodyPr vert="vert270">
            <a:spAutoFit/>
          </a:bodyPr>
          <a:lstStyle/>
          <a:p>
            <a:pPr>
              <a:defRPr/>
            </a:pPr>
            <a:r>
              <a:rPr lang="en-NZ" sz="2000" dirty="0">
                <a:latin typeface="Arial" panose="020B0604020202020204" pitchFamily="34" charset="0"/>
                <a:cs typeface="Arial" panose="020B0604020202020204" pitchFamily="34" charset="0"/>
              </a:rPr>
              <a:t>House Officer offers sent</a:t>
            </a:r>
          </a:p>
        </p:txBody>
      </p:sp>
      <p:sp>
        <p:nvSpPr>
          <p:cNvPr id="18" name="TextBox 17"/>
          <p:cNvSpPr txBox="1"/>
          <p:nvPr/>
        </p:nvSpPr>
        <p:spPr>
          <a:xfrm rot="5400000">
            <a:off x="6270378" y="2136229"/>
            <a:ext cx="800219" cy="4119188"/>
          </a:xfrm>
          <a:prstGeom prst="rect">
            <a:avLst/>
          </a:prstGeom>
          <a:noFill/>
        </p:spPr>
        <p:txBody>
          <a:bodyPr vert="vert270">
            <a:spAutoFit/>
          </a:bodyPr>
          <a:lstStyle/>
          <a:p>
            <a:pPr>
              <a:defRPr/>
            </a:pPr>
            <a:r>
              <a:rPr lang="en-NZ" sz="2000" dirty="0">
                <a:latin typeface="Arial" panose="020B0604020202020204" pitchFamily="34" charset="0"/>
                <a:cs typeface="Arial" panose="020B0604020202020204" pitchFamily="34" charset="0"/>
              </a:rPr>
              <a:t>Registrars and designated SHO offers accepted/declined. </a:t>
            </a:r>
          </a:p>
        </p:txBody>
      </p:sp>
      <p:sp>
        <p:nvSpPr>
          <p:cNvPr id="14" name="TextBox 13"/>
          <p:cNvSpPr txBox="1"/>
          <p:nvPr/>
        </p:nvSpPr>
        <p:spPr bwMode="auto">
          <a:xfrm rot="5400000">
            <a:off x="3547277" y="45255"/>
            <a:ext cx="800219" cy="3216566"/>
          </a:xfrm>
          <a:prstGeom prst="rect">
            <a:avLst/>
          </a:prstGeom>
          <a:noFill/>
        </p:spPr>
        <p:txBody>
          <a:bodyPr vert="vert270">
            <a:spAutoFit/>
          </a:bodyPr>
          <a:lstStyle/>
          <a:p>
            <a:pPr>
              <a:defRPr/>
            </a:pPr>
            <a:r>
              <a:rPr lang="en-NZ" sz="2000" dirty="0">
                <a:latin typeface="Arial" panose="020B0604020202020204" pitchFamily="34" charset="0"/>
                <a:cs typeface="Arial" panose="020B0604020202020204" pitchFamily="34" charset="0"/>
              </a:rPr>
              <a:t>Final</a:t>
            </a:r>
            <a:r>
              <a:rPr lang="en-NZ" dirty="0">
                <a:latin typeface="Arial" panose="020B0604020202020204" pitchFamily="34" charset="0"/>
                <a:cs typeface="Arial" panose="020B0604020202020204" pitchFamily="34" charset="0"/>
              </a:rPr>
              <a:t> </a:t>
            </a:r>
            <a:r>
              <a:rPr lang="en-NZ" sz="2000" dirty="0">
                <a:latin typeface="Arial" panose="020B0604020202020204" pitchFamily="34" charset="0"/>
                <a:cs typeface="Arial" panose="020B0604020202020204" pitchFamily="34" charset="0"/>
              </a:rPr>
              <a:t>shortlisting</a:t>
            </a:r>
            <a:r>
              <a:rPr lang="en-NZ" dirty="0">
                <a:latin typeface="Arial" panose="020B0604020202020204" pitchFamily="34" charset="0"/>
                <a:cs typeface="Arial" panose="020B0604020202020204" pitchFamily="34" charset="0"/>
              </a:rPr>
              <a:t> </a:t>
            </a:r>
            <a:r>
              <a:rPr lang="en-NZ" sz="2000" dirty="0">
                <a:latin typeface="Arial" panose="020B0604020202020204" pitchFamily="34" charset="0"/>
                <a:cs typeface="Arial" panose="020B0604020202020204" pitchFamily="34" charset="0"/>
              </a:rPr>
              <a:t>for</a:t>
            </a:r>
            <a:r>
              <a:rPr lang="en-NZ" dirty="0">
                <a:latin typeface="Arial" panose="020B0604020202020204" pitchFamily="34" charset="0"/>
                <a:cs typeface="Arial" panose="020B0604020202020204" pitchFamily="34" charset="0"/>
              </a:rPr>
              <a:t> </a:t>
            </a:r>
            <a:r>
              <a:rPr lang="en-NZ" sz="2000" dirty="0">
                <a:latin typeface="Arial" panose="020B0604020202020204" pitchFamily="34" charset="0"/>
                <a:cs typeface="Arial" panose="020B0604020202020204" pitchFamily="34" charset="0"/>
              </a:rPr>
              <a:t>interviews</a:t>
            </a:r>
          </a:p>
        </p:txBody>
      </p:sp>
      <p:sp>
        <p:nvSpPr>
          <p:cNvPr id="15" name="TextBox 14"/>
          <p:cNvSpPr txBox="1"/>
          <p:nvPr/>
        </p:nvSpPr>
        <p:spPr bwMode="auto">
          <a:xfrm rot="5400000">
            <a:off x="4397686" y="1079077"/>
            <a:ext cx="492443" cy="2880118"/>
          </a:xfrm>
          <a:prstGeom prst="rect">
            <a:avLst/>
          </a:prstGeom>
          <a:noFill/>
        </p:spPr>
        <p:txBody>
          <a:bodyPr vert="vert270">
            <a:spAutoFit/>
          </a:bodyPr>
          <a:lstStyle/>
          <a:p>
            <a:pPr>
              <a:defRPr/>
            </a:pPr>
            <a:r>
              <a:rPr lang="en-NZ" sz="2000" dirty="0">
                <a:latin typeface="Arial" panose="020B0604020202020204" pitchFamily="34" charset="0"/>
                <a:cs typeface="Arial" panose="020B0604020202020204" pitchFamily="34" charset="0"/>
              </a:rPr>
              <a:t>Interviews</a:t>
            </a:r>
            <a:r>
              <a:rPr lang="en-NZ" dirty="0">
                <a:latin typeface="Arial" panose="020B0604020202020204" pitchFamily="34" charset="0"/>
                <a:cs typeface="Arial" panose="020B0604020202020204" pitchFamily="34" charset="0"/>
              </a:rPr>
              <a:t> </a:t>
            </a:r>
            <a:r>
              <a:rPr lang="en-NZ" sz="2000" dirty="0">
                <a:latin typeface="Arial" panose="020B0604020202020204" pitchFamily="34" charset="0"/>
                <a:cs typeface="Arial" panose="020B0604020202020204" pitchFamily="34" charset="0"/>
              </a:rPr>
              <a:t>take</a:t>
            </a:r>
            <a:r>
              <a:rPr lang="en-NZ" dirty="0">
                <a:latin typeface="Arial" panose="020B0604020202020204" pitchFamily="34" charset="0"/>
                <a:cs typeface="Arial" panose="020B0604020202020204" pitchFamily="34" charset="0"/>
              </a:rPr>
              <a:t> </a:t>
            </a:r>
            <a:r>
              <a:rPr lang="en-NZ" sz="2000" dirty="0">
                <a:latin typeface="Arial" panose="020B0604020202020204" pitchFamily="34" charset="0"/>
                <a:cs typeface="Arial" panose="020B0604020202020204" pitchFamily="34" charset="0"/>
              </a:rPr>
              <a:t>place</a:t>
            </a:r>
          </a:p>
        </p:txBody>
      </p:sp>
      <p:sp>
        <p:nvSpPr>
          <p:cNvPr id="16" name="TextBox 15"/>
          <p:cNvSpPr txBox="1"/>
          <p:nvPr/>
        </p:nvSpPr>
        <p:spPr bwMode="auto">
          <a:xfrm rot="5400000">
            <a:off x="5505789" y="1201435"/>
            <a:ext cx="800219" cy="4244970"/>
          </a:xfrm>
          <a:prstGeom prst="rect">
            <a:avLst/>
          </a:prstGeom>
          <a:noFill/>
        </p:spPr>
        <p:txBody>
          <a:bodyPr vert="vert270">
            <a:spAutoFit/>
          </a:bodyPr>
          <a:lstStyle/>
          <a:p>
            <a:pPr>
              <a:defRPr/>
            </a:pPr>
            <a:r>
              <a:rPr lang="en-NZ" sz="2000" dirty="0">
                <a:latin typeface="Arial" panose="020B0604020202020204" pitchFamily="34" charset="0"/>
                <a:cs typeface="Arial" panose="020B0604020202020204" pitchFamily="34" charset="0"/>
              </a:rPr>
              <a:t>Registrar and designated SHO Offers sent </a:t>
            </a:r>
          </a:p>
        </p:txBody>
      </p:sp>
      <p:sp>
        <p:nvSpPr>
          <p:cNvPr id="21511" name="Right Arrow 19"/>
          <p:cNvSpPr>
            <a:spLocks noChangeArrowheads="1"/>
          </p:cNvSpPr>
          <p:nvPr/>
        </p:nvSpPr>
        <p:spPr bwMode="auto">
          <a:xfrm>
            <a:off x="3783013" y="4483100"/>
            <a:ext cx="1655762" cy="1079500"/>
          </a:xfrm>
          <a:prstGeom prst="rightArrow">
            <a:avLst>
              <a:gd name="adj1" fmla="val 50000"/>
              <a:gd name="adj2" fmla="val 50020"/>
            </a:avLst>
          </a:prstGeom>
          <a:solidFill>
            <a:srgbClr val="7030A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1512" name="Right Arrow 2"/>
          <p:cNvSpPr>
            <a:spLocks noChangeArrowheads="1"/>
          </p:cNvSpPr>
          <p:nvPr/>
        </p:nvSpPr>
        <p:spPr bwMode="auto">
          <a:xfrm>
            <a:off x="2908300" y="3687763"/>
            <a:ext cx="1655763" cy="1079500"/>
          </a:xfrm>
          <a:prstGeom prst="rightArrow">
            <a:avLst>
              <a:gd name="adj1" fmla="val 50000"/>
              <a:gd name="adj2" fmla="val 50020"/>
            </a:avLst>
          </a:prstGeom>
          <a:solidFill>
            <a:srgbClr val="FF00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1513" name="Right Arrow 20"/>
          <p:cNvSpPr>
            <a:spLocks noChangeArrowheads="1"/>
          </p:cNvSpPr>
          <p:nvPr/>
        </p:nvSpPr>
        <p:spPr bwMode="auto">
          <a:xfrm>
            <a:off x="2079625" y="2860675"/>
            <a:ext cx="1655763" cy="1079500"/>
          </a:xfrm>
          <a:prstGeom prst="rightArrow">
            <a:avLst>
              <a:gd name="adj1" fmla="val 50000"/>
              <a:gd name="adj2" fmla="val 50020"/>
            </a:avLst>
          </a:prstGeom>
          <a:solidFill>
            <a:srgbClr val="FF66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 name="Text Box 8"/>
          <p:cNvSpPr txBox="1">
            <a:spLocks noChangeArrowheads="1"/>
          </p:cNvSpPr>
          <p:nvPr/>
        </p:nvSpPr>
        <p:spPr bwMode="auto">
          <a:xfrm>
            <a:off x="2203450" y="3144838"/>
            <a:ext cx="1081088" cy="650875"/>
          </a:xfrm>
          <a:prstGeom prst="rect">
            <a:avLst/>
          </a:prstGeom>
          <a:noFill/>
          <a:ln w="9525">
            <a:noFill/>
            <a:miter lim="800000"/>
            <a:headEnd/>
            <a:tailEnd/>
          </a:ln>
          <a:effectLst/>
        </p:spPr>
        <p:txBody>
          <a:bodyPr>
            <a:spAutoFit/>
          </a:bodyPr>
          <a:lstStyle/>
          <a:p>
            <a:pPr>
              <a:spcBef>
                <a:spcPct val="50000"/>
              </a:spcBef>
              <a:defRPr/>
            </a:pPr>
            <a:r>
              <a:rPr lang="en-US" altLang="en-US" dirty="0">
                <a:solidFill>
                  <a:schemeClr val="accent4">
                    <a:lumMod val="10000"/>
                  </a:schemeClr>
                </a:solidFill>
              </a:rPr>
              <a:t>22 July</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3" name="Text Box 9"/>
          <p:cNvSpPr txBox="1">
            <a:spLocks noChangeArrowheads="1"/>
          </p:cNvSpPr>
          <p:nvPr/>
        </p:nvSpPr>
        <p:spPr bwMode="auto">
          <a:xfrm>
            <a:off x="3916363" y="4795838"/>
            <a:ext cx="1295400" cy="650875"/>
          </a:xfrm>
          <a:prstGeom prst="rect">
            <a:avLst/>
          </a:prstGeom>
          <a:noFill/>
          <a:ln w="9525">
            <a:noFill/>
            <a:miter lim="800000"/>
            <a:headEnd/>
            <a:tailEnd/>
          </a:ln>
          <a:effectLst/>
        </p:spPr>
        <p:txBody>
          <a:bodyPr>
            <a:spAutoFit/>
          </a:bodyPr>
          <a:lstStyle/>
          <a:p>
            <a:pPr>
              <a:spcBef>
                <a:spcPct val="50000"/>
              </a:spcBef>
              <a:defRPr/>
            </a:pPr>
            <a:r>
              <a:rPr lang="en-US" altLang="en-US" dirty="0">
                <a:solidFill>
                  <a:schemeClr val="accent4">
                    <a:lumMod val="10000"/>
                  </a:schemeClr>
                </a:solidFill>
              </a:rPr>
              <a:t>5 August</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21515" name="Text Box 11"/>
          <p:cNvSpPr txBox="1">
            <a:spLocks noChangeArrowheads="1"/>
          </p:cNvSpPr>
          <p:nvPr/>
        </p:nvSpPr>
        <p:spPr bwMode="auto">
          <a:xfrm>
            <a:off x="2987675" y="4013200"/>
            <a:ext cx="1223963" cy="646113"/>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dirty="0">
                <a:solidFill>
                  <a:schemeClr val="accent4">
                    <a:lumMod val="10000"/>
                  </a:schemeClr>
                </a:solidFill>
              </a:rPr>
              <a:t>29 July</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21517" name="Right Arrow 21"/>
          <p:cNvSpPr>
            <a:spLocks noChangeArrowheads="1"/>
          </p:cNvSpPr>
          <p:nvPr/>
        </p:nvSpPr>
        <p:spPr bwMode="auto">
          <a:xfrm>
            <a:off x="1439863" y="1979613"/>
            <a:ext cx="1655762" cy="1079500"/>
          </a:xfrm>
          <a:prstGeom prst="rightArrow">
            <a:avLst>
              <a:gd name="adj1" fmla="val 50000"/>
              <a:gd name="adj2" fmla="val 50020"/>
            </a:avLst>
          </a:prstGeom>
          <a:solidFill>
            <a:srgbClr val="FFC0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4" name="Text Box 7"/>
          <p:cNvSpPr txBox="1">
            <a:spLocks noChangeArrowheads="1"/>
          </p:cNvSpPr>
          <p:nvPr/>
        </p:nvSpPr>
        <p:spPr bwMode="auto">
          <a:xfrm>
            <a:off x="1547813" y="2209800"/>
            <a:ext cx="1196975" cy="646113"/>
          </a:xfrm>
          <a:prstGeom prst="rect">
            <a:avLst/>
          </a:prstGeom>
          <a:noFill/>
          <a:ln w="9525">
            <a:noFill/>
            <a:miter lim="800000"/>
            <a:headEnd/>
            <a:tailEnd/>
          </a:ln>
          <a:effectLst/>
        </p:spPr>
        <p:txBody>
          <a:bodyPr>
            <a:spAutoFit/>
          </a:bodyPr>
          <a:lstStyle/>
          <a:p>
            <a:pPr>
              <a:spcBef>
                <a:spcPct val="50000"/>
              </a:spcBef>
              <a:defRPr/>
            </a:pPr>
            <a:r>
              <a:rPr lang="en-US" altLang="en-US" dirty="0">
                <a:solidFill>
                  <a:schemeClr val="accent4">
                    <a:lumMod val="10000"/>
                  </a:schemeClr>
                </a:solidFill>
              </a:rPr>
              <a:t>27 May – 5 July</a:t>
            </a:r>
          </a:p>
        </p:txBody>
      </p:sp>
      <p:sp>
        <p:nvSpPr>
          <p:cNvPr id="21519" name="Right Arrow 22"/>
          <p:cNvSpPr>
            <a:spLocks noChangeArrowheads="1"/>
          </p:cNvSpPr>
          <p:nvPr/>
        </p:nvSpPr>
        <p:spPr bwMode="auto">
          <a:xfrm>
            <a:off x="611188" y="1114425"/>
            <a:ext cx="1655762" cy="1079500"/>
          </a:xfrm>
          <a:prstGeom prst="rightArrow">
            <a:avLst>
              <a:gd name="adj1" fmla="val 50000"/>
              <a:gd name="adj2" fmla="val 50020"/>
            </a:avLst>
          </a:prstGeom>
          <a:solidFill>
            <a:srgbClr val="92D05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1510" name="Text Box 6"/>
          <p:cNvSpPr txBox="1">
            <a:spLocks noChangeArrowheads="1"/>
          </p:cNvSpPr>
          <p:nvPr/>
        </p:nvSpPr>
        <p:spPr bwMode="auto">
          <a:xfrm>
            <a:off x="611188" y="1328738"/>
            <a:ext cx="1152525" cy="646112"/>
          </a:xfrm>
          <a:prstGeom prst="rect">
            <a:avLst/>
          </a:prstGeom>
          <a:noFill/>
          <a:ln w="9525">
            <a:noFill/>
            <a:miter lim="800000"/>
            <a:headEnd/>
            <a:tailEnd/>
          </a:ln>
          <a:effectLst/>
        </p:spPr>
        <p:txBody>
          <a:bodyPr>
            <a:spAutoFit/>
          </a:bodyPr>
          <a:lstStyle/>
          <a:p>
            <a:pPr>
              <a:spcBef>
                <a:spcPct val="50000"/>
              </a:spcBef>
              <a:defRPr/>
            </a:pPr>
            <a:r>
              <a:rPr lang="en-US" altLang="en-US" dirty="0">
                <a:solidFill>
                  <a:schemeClr val="accent4">
                    <a:lumMod val="10000"/>
                  </a:schemeClr>
                </a:solidFill>
              </a:rPr>
              <a:t>13 May – 24 May</a:t>
            </a:r>
          </a:p>
        </p:txBody>
      </p:sp>
      <p:sp>
        <p:nvSpPr>
          <p:cNvPr id="40" name="Rectangle 2"/>
          <p:cNvSpPr>
            <a:spLocks noGrp="1" noChangeArrowheads="1"/>
          </p:cNvSpPr>
          <p:nvPr>
            <p:ph type="title"/>
          </p:nvPr>
        </p:nvSpPr>
        <p:spPr>
          <a:xfrm>
            <a:off x="457200" y="274638"/>
            <a:ext cx="8229600" cy="839787"/>
          </a:xfrm>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The ARC Timeline</a:t>
            </a:r>
            <a:endParaRPr lang="en-US" altLang="en-US" b="1" u="sng" dirty="0" smtClean="0">
              <a:latin typeface="Arial" panose="020B0604020202020204" pitchFamily="34" charset="0"/>
              <a:ea typeface="+mn-ea"/>
              <a:cs typeface="Arial" panose="020B0604020202020204" pitchFamily="34" charset="0"/>
            </a:endParaRPr>
          </a:p>
        </p:txBody>
      </p:sp>
      <p:sp>
        <p:nvSpPr>
          <p:cNvPr id="24" name="TextBox 2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21523" name="Right Arrow 2"/>
          <p:cNvSpPr>
            <a:spLocks noChangeArrowheads="1"/>
          </p:cNvSpPr>
          <p:nvPr/>
        </p:nvSpPr>
        <p:spPr bwMode="auto">
          <a:xfrm>
            <a:off x="4494213" y="5307013"/>
            <a:ext cx="1655762" cy="1079500"/>
          </a:xfrm>
          <a:prstGeom prst="rightArrow">
            <a:avLst>
              <a:gd name="adj1" fmla="val 50000"/>
              <a:gd name="adj2" fmla="val 50020"/>
            </a:avLst>
          </a:prstGeom>
          <a:solidFill>
            <a:srgbClr val="FFFFFF"/>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0" name="TextBox 19"/>
          <p:cNvSpPr txBox="1"/>
          <p:nvPr/>
        </p:nvSpPr>
        <p:spPr>
          <a:xfrm rot="5400000">
            <a:off x="7809492" y="3786908"/>
            <a:ext cx="800219" cy="4119188"/>
          </a:xfrm>
          <a:prstGeom prst="rect">
            <a:avLst/>
          </a:prstGeom>
          <a:noFill/>
        </p:spPr>
        <p:txBody>
          <a:bodyPr vert="vert270">
            <a:spAutoFit/>
          </a:bodyPr>
          <a:lstStyle/>
          <a:p>
            <a:pPr>
              <a:defRPr/>
            </a:pPr>
            <a:r>
              <a:rPr lang="en-NZ" sz="2000" dirty="0">
                <a:latin typeface="Arial" panose="020B0604020202020204" pitchFamily="34" charset="0"/>
                <a:cs typeface="Arial" panose="020B0604020202020204" pitchFamily="34" charset="0"/>
              </a:rPr>
              <a:t>House Officers offers accepted/declined. </a:t>
            </a:r>
          </a:p>
        </p:txBody>
      </p:sp>
      <p:sp>
        <p:nvSpPr>
          <p:cNvPr id="21" name="Text Box 11"/>
          <p:cNvSpPr txBox="1">
            <a:spLocks noChangeArrowheads="1"/>
          </p:cNvSpPr>
          <p:nvPr/>
        </p:nvSpPr>
        <p:spPr bwMode="auto">
          <a:xfrm>
            <a:off x="4564063" y="5624513"/>
            <a:ext cx="1223962" cy="646112"/>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dirty="0">
                <a:solidFill>
                  <a:schemeClr val="accent4">
                    <a:lumMod val="10000"/>
                  </a:schemeClr>
                </a:solidFill>
              </a:rPr>
              <a:t>12 August</a:t>
            </a:r>
            <a:br>
              <a:rPr lang="en-US" altLang="en-US" dirty="0">
                <a:solidFill>
                  <a:schemeClr val="accent4">
                    <a:lumMod val="10000"/>
                  </a:schemeClr>
                </a:solidFill>
              </a:rPr>
            </a:br>
            <a:endParaRPr lang="en-US" altLang="en-US" dirty="0">
              <a:solidFill>
                <a:schemeClr val="accent4">
                  <a:lumMod val="10000"/>
                </a:schemeClr>
              </a:solidFill>
            </a:endParaRPr>
          </a:p>
        </p:txBody>
      </p:sp>
    </p:spTree>
    <p:extLst>
      <p:ext uri="{BB962C8B-B14F-4D97-AF65-F5344CB8AC3E}">
        <p14:creationId xmlns:p14="http://schemas.microsoft.com/office/powerpoint/2010/main" val="2141490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20484" name="Rectangle 1"/>
          <p:cNvSpPr>
            <a:spLocks noChangeArrowheads="1"/>
          </p:cNvSpPr>
          <p:nvPr/>
        </p:nvSpPr>
        <p:spPr bwMode="auto">
          <a:xfrm>
            <a:off x="468313" y="2204864"/>
            <a:ext cx="8424862"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Arial" charset="0"/>
              <a:buChar char="•"/>
              <a:defRPr/>
            </a:pPr>
            <a:r>
              <a:rPr lang="en-NZ" altLang="en-US" sz="1600" dirty="0" smtClean="0"/>
              <a:t>If successful in obtaining an interview, you will be sent the link to the specialty interview calendar where you will be required to choose your own interview time-slot. </a:t>
            </a:r>
          </a:p>
          <a:p>
            <a:pPr>
              <a:buFont typeface="Arial" charset="0"/>
              <a:buChar char="•"/>
              <a:defRPr/>
            </a:pPr>
            <a:endParaRPr lang="en-NZ" altLang="en-US" sz="1600" dirty="0" smtClean="0"/>
          </a:p>
          <a:p>
            <a:pPr>
              <a:buFont typeface="Arial" charset="0"/>
              <a:buChar char="•"/>
              <a:defRPr/>
            </a:pPr>
            <a:r>
              <a:rPr lang="en-NZ" altLang="en-US" sz="1600" dirty="0" smtClean="0"/>
              <a:t>Please book your time-slot </a:t>
            </a:r>
            <a:r>
              <a:rPr lang="en-NZ" altLang="en-US" sz="1600" b="1" dirty="0" smtClean="0"/>
              <a:t>immediately</a:t>
            </a:r>
            <a:r>
              <a:rPr lang="en-NZ" altLang="en-US" sz="1600" dirty="0" smtClean="0"/>
              <a:t> as it will time out and interview time slots are on a first in first serve basis regarding time-slots available.</a:t>
            </a:r>
          </a:p>
          <a:p>
            <a:pPr marL="0" indent="0">
              <a:defRPr/>
            </a:pPr>
            <a:endParaRPr lang="en-NZ" altLang="en-US" sz="1600" dirty="0" smtClean="0"/>
          </a:p>
          <a:p>
            <a:pPr>
              <a:buFont typeface="Arial" charset="0"/>
              <a:buChar char="•"/>
              <a:defRPr/>
            </a:pPr>
            <a:r>
              <a:rPr lang="en-NZ" altLang="en-US" sz="1600" dirty="0" smtClean="0"/>
              <a:t>Check your SPAM/Junk mail box regularly for the interview link email</a:t>
            </a:r>
          </a:p>
          <a:p>
            <a:pPr marL="0" indent="0">
              <a:defRPr/>
            </a:pPr>
            <a:endParaRPr lang="en-NZ" altLang="en-US" sz="1600" dirty="0" smtClean="0"/>
          </a:p>
          <a:p>
            <a:pPr>
              <a:buFont typeface="Arial" charset="0"/>
              <a:buChar char="•"/>
              <a:defRPr/>
            </a:pPr>
            <a:r>
              <a:rPr lang="en-NZ" altLang="en-US" sz="1600" dirty="0" smtClean="0"/>
              <a:t>The majority of interviews are held at the NRA Penrose office. As such</a:t>
            </a:r>
            <a:r>
              <a:rPr lang="en-NZ" altLang="en-US" sz="1600" dirty="0"/>
              <a:t> </a:t>
            </a:r>
            <a:r>
              <a:rPr lang="en-NZ" altLang="en-US" sz="1600" dirty="0" smtClean="0"/>
              <a:t>the </a:t>
            </a:r>
            <a:r>
              <a:rPr lang="en-NZ" altLang="en-US" sz="1600" dirty="0"/>
              <a:t>Interview Calendar will include information on </a:t>
            </a:r>
            <a:r>
              <a:rPr lang="en-NZ" altLang="en-US" sz="1600" dirty="0" smtClean="0"/>
              <a:t>where to go for your interview.</a:t>
            </a:r>
          </a:p>
          <a:p>
            <a:pPr>
              <a:buFont typeface="Arial" charset="0"/>
              <a:buChar char="•"/>
              <a:defRPr/>
            </a:pPr>
            <a:endParaRPr lang="en-NZ" altLang="en-US" sz="1600" dirty="0" smtClean="0"/>
          </a:p>
          <a:p>
            <a:pPr>
              <a:buFont typeface="Arial" charset="0"/>
              <a:buChar char="•"/>
              <a:defRPr/>
            </a:pPr>
            <a:r>
              <a:rPr lang="en-NZ" altLang="en-US" sz="1600" dirty="0" smtClean="0"/>
              <a:t>Make sure you plan for Auckland traffic and arrive 15 minutes prior to your allotted interview time-slot. So that you can collect your thoughts and give your best during the interview. </a:t>
            </a:r>
          </a:p>
          <a:p>
            <a:pPr marL="457200" lvl="1" indent="0">
              <a:defRPr/>
            </a:pPr>
            <a:endParaRPr lang="en-NZ" altLang="en-US" sz="1700" dirty="0" smtClean="0"/>
          </a:p>
        </p:txBody>
      </p:sp>
      <p:sp>
        <p:nvSpPr>
          <p:cNvPr id="2" name="Title 1"/>
          <p:cNvSpPr>
            <a:spLocks noGrp="1"/>
          </p:cNvSpPr>
          <p:nvPr>
            <p:ph type="title"/>
          </p:nvPr>
        </p:nvSpPr>
        <p:spPr>
          <a:xfrm>
            <a:off x="453083" y="548680"/>
            <a:ext cx="8229600" cy="1143000"/>
          </a:xfrm>
        </p:spPr>
        <p:txBody>
          <a:bodyPr/>
          <a:lstStyle/>
          <a:p>
            <a:pPr algn="ctr"/>
            <a:r>
              <a:rPr lang="en-NZ" b="1" u="sng" dirty="0" smtClean="0"/>
              <a:t>INTERVIEW PROCESS</a:t>
            </a:r>
            <a:endParaRPr lang="en-NZ" b="1" u="sng" dirty="0"/>
          </a:p>
        </p:txBody>
      </p:sp>
    </p:spTree>
    <p:extLst>
      <p:ext uri="{BB962C8B-B14F-4D97-AF65-F5344CB8AC3E}">
        <p14:creationId xmlns:p14="http://schemas.microsoft.com/office/powerpoint/2010/main" val="485055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NZ" dirty="0" smtClean="0"/>
              <a:t>INTERVIEW PROCESS CONTINUED</a:t>
            </a:r>
            <a:endParaRPr lang="en-NZ" dirty="0"/>
          </a:p>
        </p:txBody>
      </p:sp>
      <p:sp>
        <p:nvSpPr>
          <p:cNvPr id="23555" name="Content Placeholder 2"/>
          <p:cNvSpPr>
            <a:spLocks noGrp="1"/>
          </p:cNvSpPr>
          <p:nvPr>
            <p:ph idx="1"/>
          </p:nvPr>
        </p:nvSpPr>
        <p:spPr/>
        <p:txBody>
          <a:bodyPr>
            <a:normAutofit fontScale="85000" lnSpcReduction="10000"/>
          </a:bodyPr>
          <a:lstStyle/>
          <a:p>
            <a:pPr>
              <a:buFont typeface="Arial" charset="0"/>
              <a:buChar char="•"/>
            </a:pPr>
            <a:r>
              <a:rPr lang="en-NZ" altLang="en-US" b="0" dirty="0" smtClean="0">
                <a:latin typeface="Arial" charset="0"/>
                <a:cs typeface="Arial" charset="0"/>
              </a:rPr>
              <a:t>You will be expected to do a face to face interview. Only under exceptional circumstances can telephone/zoom interviews be facilitated.</a:t>
            </a:r>
          </a:p>
          <a:p>
            <a:pPr>
              <a:buFont typeface="Arial" charset="0"/>
              <a:buChar char="•"/>
            </a:pPr>
            <a:endParaRPr lang="en-NZ" altLang="en-US" b="0" dirty="0" smtClean="0">
              <a:latin typeface="Arial" charset="0"/>
              <a:cs typeface="Arial" charset="0"/>
            </a:endParaRPr>
          </a:p>
          <a:p>
            <a:pPr>
              <a:buFont typeface="Arial" charset="0"/>
              <a:buChar char="•"/>
            </a:pPr>
            <a:r>
              <a:rPr lang="en-NZ" altLang="en-US" b="0" dirty="0" smtClean="0">
                <a:latin typeface="Arial" charset="0"/>
                <a:cs typeface="Arial" charset="0"/>
              </a:rPr>
              <a:t>If you do require a phone/zoom interview you will need to inform your Recruitment &amp; Allocations Consultant as soon as you have booked your time-slot via the interview link email.</a:t>
            </a:r>
          </a:p>
          <a:p>
            <a:pPr>
              <a:buFont typeface="Arial" charset="0"/>
              <a:buChar char="•"/>
            </a:pPr>
            <a:endParaRPr lang="en-NZ" altLang="en-US" b="0" dirty="0" smtClean="0">
              <a:latin typeface="Arial" charset="0"/>
              <a:cs typeface="Arial" charset="0"/>
            </a:endParaRPr>
          </a:p>
          <a:p>
            <a:pPr>
              <a:buFont typeface="Arial" charset="0"/>
              <a:buChar char="•"/>
            </a:pPr>
            <a:r>
              <a:rPr lang="en-NZ" altLang="en-US" b="0" dirty="0" smtClean="0">
                <a:latin typeface="Arial" charset="0"/>
                <a:cs typeface="Arial" charset="0"/>
              </a:rPr>
              <a:t> You will need to inform your Recruitment &amp; Allocations Consultant in writing along with the full telephone number on where you can be reached on interview day or your zoom account confirmation.</a:t>
            </a:r>
          </a:p>
          <a:p>
            <a:pPr>
              <a:buFont typeface="Arial" charset="0"/>
              <a:buChar char="•"/>
            </a:pPr>
            <a:endParaRPr lang="en-NZ" altLang="en-US" b="0" dirty="0" smtClean="0">
              <a:latin typeface="Arial" charset="0"/>
              <a:cs typeface="Arial" charset="0"/>
            </a:endParaRPr>
          </a:p>
          <a:p>
            <a:pPr>
              <a:buFont typeface="Arial" charset="0"/>
              <a:buChar char="•"/>
            </a:pPr>
            <a:r>
              <a:rPr lang="en-NZ" altLang="en-US" b="0" dirty="0" smtClean="0">
                <a:latin typeface="Arial" charset="0"/>
                <a:cs typeface="Arial" charset="0"/>
              </a:rPr>
              <a:t>Panel consists of a minimum of 2 consultants and 1 NRA representative. The interview can vary between 20 minutes to an hour depending on specialty and RMO level</a:t>
            </a:r>
          </a:p>
          <a:p>
            <a:pPr>
              <a:buFont typeface="Arial" charset="0"/>
              <a:buChar char="•"/>
            </a:pPr>
            <a:endParaRPr lang="en-NZ" altLang="en-US" b="0" dirty="0" smtClean="0">
              <a:latin typeface="Arial" charset="0"/>
              <a:cs typeface="Arial" charset="0"/>
            </a:endParaRPr>
          </a:p>
          <a:p>
            <a:pPr>
              <a:buFont typeface="Arial" charset="0"/>
              <a:buChar char="•"/>
            </a:pPr>
            <a:r>
              <a:rPr lang="en-NZ" altLang="en-US" b="0" dirty="0" smtClean="0">
                <a:latin typeface="Arial" charset="0"/>
                <a:cs typeface="Arial" charset="0"/>
              </a:rPr>
              <a:t>Recruitment &amp; Allocations Consultant will advise if successful via email on National Offer Day</a:t>
            </a:r>
          </a:p>
          <a:p>
            <a:pPr>
              <a:buFont typeface="Arial" charset="0"/>
              <a:buChar char="•"/>
            </a:pPr>
            <a:endParaRPr lang="en-NZ" altLang="en-US" b="0" dirty="0" smtClean="0">
              <a:latin typeface="Arial" charset="0"/>
              <a:cs typeface="Arial" charset="0"/>
            </a:endParaRPr>
          </a:p>
          <a:p>
            <a:pPr>
              <a:buFont typeface="Arial" charset="0"/>
              <a:buChar char="•"/>
            </a:pPr>
            <a:r>
              <a:rPr lang="en-NZ" altLang="en-US" b="0" dirty="0" smtClean="0">
                <a:latin typeface="Arial" charset="0"/>
                <a:cs typeface="Arial" charset="0"/>
              </a:rPr>
              <a:t>Due to the high numbers, unfortunately there will be no individual feedback.</a:t>
            </a:r>
          </a:p>
        </p:txBody>
      </p:sp>
    </p:spTree>
    <p:extLst>
      <p:ext uri="{BB962C8B-B14F-4D97-AF65-F5344CB8AC3E}">
        <p14:creationId xmlns:p14="http://schemas.microsoft.com/office/powerpoint/2010/main" val="3678600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3550" y="398463"/>
            <a:ext cx="8229600" cy="6030912"/>
          </a:xfrm>
        </p:spPr>
        <p:txBody>
          <a:bodyPr/>
          <a:lstStyle/>
          <a:p>
            <a:pPr eaLnBrk="1" fontAlgn="auto" hangingPunct="1">
              <a:spcAft>
                <a:spcPts val="0"/>
              </a:spcAft>
              <a:defRPr/>
            </a:pPr>
            <a:r>
              <a:rPr lang="en-US" altLang="en-US" dirty="0" smtClean="0"/>
              <a:t/>
            </a:r>
            <a:br>
              <a:rPr lang="en-US" altLang="en-US" dirty="0" smtClean="0"/>
            </a:br>
            <a:endParaRPr lang="en-US" altLang="en-US" dirty="0" smtClean="0"/>
          </a:p>
        </p:txBody>
      </p:sp>
      <p:sp>
        <p:nvSpPr>
          <p:cNvPr id="4" name="Title 1"/>
          <p:cNvSpPr txBox="1">
            <a:spLocks/>
          </p:cNvSpPr>
          <p:nvPr/>
        </p:nvSpPr>
        <p:spPr bwMode="auto">
          <a:xfrm>
            <a:off x="463228" y="476672"/>
            <a:ext cx="822960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defRPr/>
            </a:pPr>
            <a:r>
              <a:rPr lang="en-NZ" sz="3200" b="1" u="sng" kern="0" dirty="0" smtClean="0">
                <a:solidFill>
                  <a:schemeClr val="tx1"/>
                </a:solidFill>
                <a:effectLst/>
                <a:latin typeface="Arial" panose="020B0604020202020204" pitchFamily="34" charset="0"/>
                <a:cs typeface="Arial" panose="020B0604020202020204" pitchFamily="34" charset="0"/>
              </a:rPr>
              <a:t>FIRST IMPRESSSIONS COUNT</a:t>
            </a:r>
            <a:endParaRPr lang="en-NZ" sz="3200" b="1" u="sng" kern="0" dirty="0">
              <a:solidFill>
                <a:schemeClr val="tx1"/>
              </a:solidFill>
              <a:effectLst/>
              <a:latin typeface="Arial" panose="020B0604020202020204" pitchFamily="34" charset="0"/>
              <a:cs typeface="Arial" panose="020B0604020202020204" pitchFamily="34" charset="0"/>
            </a:endParaRPr>
          </a:p>
        </p:txBody>
      </p:sp>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graphicFrame>
        <p:nvGraphicFramePr>
          <p:cNvPr id="24581" name="Chart 1"/>
          <p:cNvGraphicFramePr>
            <a:graphicFrameLocks/>
          </p:cNvGraphicFramePr>
          <p:nvPr>
            <p:extLst>
              <p:ext uri="{D42A27DB-BD31-4B8C-83A1-F6EECF244321}">
                <p14:modId xmlns:p14="http://schemas.microsoft.com/office/powerpoint/2010/main" val="2887801951"/>
              </p:ext>
            </p:extLst>
          </p:nvPr>
        </p:nvGraphicFramePr>
        <p:xfrm>
          <a:off x="1158875" y="1916832"/>
          <a:ext cx="6750050" cy="4294187"/>
        </p:xfrm>
        <a:graphic>
          <a:graphicData uri="http://schemas.openxmlformats.org/presentationml/2006/ole">
            <mc:AlternateContent xmlns:mc="http://schemas.openxmlformats.org/markup-compatibility/2006">
              <mc:Choice xmlns:v="urn:schemas-microsoft-com:vml" Requires="v">
                <p:oleObj spid="_x0000_s1031" r:id="rId4" imgW="6754953" imgH="4291956" progId="Excel.Chart.8">
                  <p:embed/>
                </p:oleObj>
              </mc:Choice>
              <mc:Fallback>
                <p:oleObj r:id="rId4" imgW="6754953" imgH="4291956"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58875" y="1916832"/>
                        <a:ext cx="6750050" cy="429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76893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OBJECTIVES</a:t>
            </a:r>
          </a:p>
        </p:txBody>
      </p:sp>
      <p:sp>
        <p:nvSpPr>
          <p:cNvPr id="3075" name="Rectangle 3"/>
          <p:cNvSpPr>
            <a:spLocks noGrp="1" noChangeArrowheads="1"/>
          </p:cNvSpPr>
          <p:nvPr>
            <p:ph idx="1"/>
          </p:nvPr>
        </p:nvSpPr>
        <p:spPr>
          <a:xfrm>
            <a:off x="360362" y="1412776"/>
            <a:ext cx="8435975" cy="4525963"/>
          </a:xfrm>
        </p:spPr>
        <p:txBody>
          <a:bodyPr rtlCol="0">
            <a:normAutofit/>
          </a:bodyPr>
          <a:lstStyle/>
          <a:p>
            <a:pPr eaLnBrk="1" fontAlgn="auto" hangingPunct="1">
              <a:spcAft>
                <a:spcPts val="0"/>
              </a:spcAft>
              <a:buFont typeface="Arial" pitchFamily="34" charset="0"/>
              <a:buNone/>
              <a:defRPr/>
            </a:pPr>
            <a:endParaRPr lang="en-US" altLang="en-US" dirty="0" smtClean="0"/>
          </a:p>
          <a:p>
            <a:pPr marL="0" indent="0" eaLnBrk="1" fontAlgn="auto" hangingPunct="1">
              <a:spcAft>
                <a:spcPts val="0"/>
              </a:spcAft>
              <a:buFont typeface="Arial" pitchFamily="34" charset="0"/>
              <a:buNone/>
              <a:defRPr/>
            </a:pPr>
            <a:r>
              <a:rPr lang="en-US" altLang="en-US" b="0" dirty="0" smtClean="0">
                <a:latin typeface="Arial" panose="020B0604020202020204" pitchFamily="34" charset="0"/>
                <a:cs typeface="Arial" panose="020B0604020202020204" pitchFamily="34" charset="0"/>
              </a:rPr>
              <a:t>You will understand -</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What the annual recruitment cycle is</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Timelines for applying</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How to prepare your applications</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How to strengthen your applications</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What we expect in an interview</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How selection works</a:t>
            </a:r>
          </a:p>
          <a:p>
            <a:pPr marL="802386" lvl="4" indent="-285750" eaLnBrk="1" fontAlgn="auto" hangingPunct="1">
              <a:spcAft>
                <a:spcPts val="0"/>
              </a:spcAft>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Ranking</a:t>
            </a:r>
          </a:p>
          <a:p>
            <a:pPr marL="802386" lvl="4" indent="-285750" eaLnBrk="1" fontAlgn="auto" hangingPunct="1">
              <a:spcAft>
                <a:spcPts val="0"/>
              </a:spcAft>
              <a:buFont typeface="Arial" panose="020B0604020202020204" pitchFamily="34" charset="0"/>
              <a:buChar char="•"/>
              <a:defRPr/>
            </a:pPr>
            <a:r>
              <a:rPr lang="en-US" altLang="en-US" dirty="0" smtClean="0">
                <a:latin typeface="Arial" panose="020B0604020202020204" pitchFamily="34" charset="0"/>
                <a:cs typeface="Arial" panose="020B0604020202020204" pitchFamily="34" charset="0"/>
              </a:rPr>
              <a:t>Highlighting your wins</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Summary</a:t>
            </a:r>
          </a:p>
          <a:p>
            <a:pPr marL="285750" indent="-285750" eaLnBrk="1" fontAlgn="auto" hangingPunct="1">
              <a:spcAft>
                <a:spcPts val="0"/>
              </a:spcAft>
              <a:buFont typeface="Arial" pitchFamily="34" charset="0"/>
              <a:buChar char="•"/>
              <a:defRPr/>
            </a:pPr>
            <a:r>
              <a:rPr lang="en-US" altLang="en-US" b="0" dirty="0" smtClean="0">
                <a:latin typeface="Arial" panose="020B0604020202020204" pitchFamily="34" charset="0"/>
                <a:cs typeface="Arial" panose="020B0604020202020204" pitchFamily="34" charset="0"/>
              </a:rPr>
              <a:t>Opportunity to ask any questions you may have</a:t>
            </a:r>
          </a:p>
        </p:txBody>
      </p:sp>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pic>
        <p:nvPicPr>
          <p:cNvPr id="7174" name="Picture 7" descr="C:\Users\VeronicaBl\AppData\Local\Microsoft\Windows\Temporary Internet Files\Content.IE5\APENDMF3\Objectives[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7888" y="1916113"/>
            <a:ext cx="2771775"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74049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8463" y="1700213"/>
            <a:ext cx="8229600" cy="1139825"/>
          </a:xfrm>
        </p:spPr>
        <p:txBody>
          <a:bodyPr>
            <a:normAutofit fontScale="90000"/>
          </a:bodyPr>
          <a:lstStyle/>
          <a:p>
            <a:pPr eaLnBrk="1" fontAlgn="auto" hangingPunct="1">
              <a:spcAft>
                <a:spcPts val="0"/>
              </a:spcAft>
              <a:defRPr/>
            </a:pPr>
            <a:r>
              <a:rPr lang="en-US" altLang="en-US" i="1" dirty="0" smtClean="0"/>
              <a:t/>
            </a:r>
            <a:br>
              <a:rPr lang="en-US" altLang="en-US" i="1" dirty="0" smtClean="0"/>
            </a:br>
            <a:r>
              <a:rPr lang="en-US" altLang="en-US" i="1" dirty="0" smtClean="0"/>
              <a:t/>
            </a:r>
            <a:br>
              <a:rPr lang="en-US" altLang="en-US" i="1" dirty="0" smtClean="0"/>
            </a:br>
            <a:r>
              <a:rPr lang="en-US" altLang="en-US" i="1" dirty="0"/>
              <a:t/>
            </a:r>
            <a:br>
              <a:rPr lang="en-US" altLang="en-US" i="1" dirty="0"/>
            </a:br>
            <a:r>
              <a:rPr lang="en-US" altLang="en-US" i="1" dirty="0" smtClean="0"/>
              <a:t/>
            </a:r>
            <a:br>
              <a:rPr lang="en-US" altLang="en-US" i="1" dirty="0" smtClean="0"/>
            </a:br>
            <a:r>
              <a:rPr lang="en-US" altLang="en-US" i="1" dirty="0"/>
              <a:t/>
            </a:r>
            <a:br>
              <a:rPr lang="en-US" altLang="en-US" i="1" dirty="0"/>
            </a:br>
            <a:endParaRPr lang="en-US" altLang="en-US" dirty="0" smtClean="0"/>
          </a:p>
        </p:txBody>
      </p:sp>
      <p:pic>
        <p:nvPicPr>
          <p:cNvPr id="25603" name="Picture 5" descr="how not to dr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1346200"/>
            <a:ext cx="3619500" cy="505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7" descr="how to dre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6634" y="1373287"/>
            <a:ext cx="3619500" cy="513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6" name="Title 1"/>
          <p:cNvSpPr txBox="1">
            <a:spLocks/>
          </p:cNvSpPr>
          <p:nvPr/>
        </p:nvSpPr>
        <p:spPr bwMode="auto">
          <a:xfrm>
            <a:off x="457200" y="404664"/>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defRPr/>
            </a:pPr>
            <a:r>
              <a:rPr lang="en-NZ" u="sng" kern="0" dirty="0" smtClean="0">
                <a:solidFill>
                  <a:schemeClr val="tx1"/>
                </a:solidFill>
                <a:effectLst/>
                <a:latin typeface="Arial" panose="020B0604020202020204" pitchFamily="34" charset="0"/>
                <a:cs typeface="Arial" panose="020B0604020202020204" pitchFamily="34" charset="0"/>
              </a:rPr>
              <a:t>PRESENTATION</a:t>
            </a:r>
            <a:endParaRPr lang="en-NZ" u="sng" kern="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0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NZ" b="1" u="sng" dirty="0" smtClean="0">
                <a:latin typeface="Arial" panose="020B0604020202020204" pitchFamily="34" charset="0"/>
                <a:cs typeface="Arial" panose="020B0604020202020204" pitchFamily="34" charset="0"/>
              </a:rPr>
              <a:t>BEHAVIOURAL INTERVIEWS</a:t>
            </a:r>
            <a:endParaRPr lang="en-NZ" b="1" u="sng" dirty="0">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468313" y="1988840"/>
            <a:ext cx="8229600" cy="3949998"/>
          </a:xfrm>
        </p:spPr>
        <p:txBody>
          <a:bodyPr rtlCol="0">
            <a:normAutofit/>
          </a:bodyPr>
          <a:lstStyle/>
          <a:p>
            <a:pPr lvl="1" eaLnBrk="1" fontAlgn="auto" hangingPunct="1">
              <a:spcAft>
                <a:spcPts val="0"/>
              </a:spcAft>
              <a:buClrTx/>
              <a:buFont typeface="Arial" panose="020B0604020202020204" pitchFamily="34" charset="0"/>
              <a:buChar char="•"/>
              <a:defRPr/>
            </a:pPr>
            <a:r>
              <a:rPr lang="en-NZ" b="1" dirty="0" smtClean="0">
                <a:latin typeface="Arial" panose="020B0604020202020204" pitchFamily="34" charset="0"/>
                <a:cs typeface="Arial" panose="020B0604020202020204" pitchFamily="34" charset="0"/>
              </a:rPr>
              <a:t>Common behavioural interview  topics:</a:t>
            </a:r>
          </a:p>
          <a:p>
            <a:pPr lvl="2" eaLnBrk="1" fontAlgn="auto" hangingPunct="1">
              <a:spcAft>
                <a:spcPts val="0"/>
              </a:spcAft>
              <a:buClrTx/>
              <a:buFont typeface="Arial" panose="020B0604020202020204" pitchFamily="34" charset="0"/>
              <a:buChar char="•"/>
              <a:defRPr/>
            </a:pPr>
            <a:r>
              <a:rPr lang="en-NZ" dirty="0" smtClean="0">
                <a:latin typeface="Arial" panose="020B0604020202020204" pitchFamily="34" charset="0"/>
                <a:cs typeface="Arial" panose="020B0604020202020204" pitchFamily="34" charset="0"/>
              </a:rPr>
              <a:t>Teamwork</a:t>
            </a:r>
          </a:p>
          <a:p>
            <a:pPr lvl="2" eaLnBrk="1" fontAlgn="auto" hangingPunct="1">
              <a:spcAft>
                <a:spcPts val="0"/>
              </a:spcAft>
              <a:buClrTx/>
              <a:buFont typeface="Arial" panose="020B0604020202020204" pitchFamily="34" charset="0"/>
              <a:buChar char="•"/>
              <a:defRPr/>
            </a:pPr>
            <a:r>
              <a:rPr lang="en-NZ" dirty="0" smtClean="0">
                <a:latin typeface="Arial" panose="020B0604020202020204" pitchFamily="34" charset="0"/>
                <a:cs typeface="Arial" panose="020B0604020202020204" pitchFamily="34" charset="0"/>
              </a:rPr>
              <a:t>Leadership</a:t>
            </a:r>
          </a:p>
          <a:p>
            <a:pPr lvl="2" eaLnBrk="1" fontAlgn="auto" hangingPunct="1">
              <a:spcAft>
                <a:spcPts val="0"/>
              </a:spcAft>
              <a:buClrTx/>
              <a:buFont typeface="Arial" panose="020B0604020202020204" pitchFamily="34" charset="0"/>
              <a:buChar char="•"/>
              <a:defRPr/>
            </a:pPr>
            <a:r>
              <a:rPr lang="en-NZ" dirty="0" smtClean="0">
                <a:latin typeface="Arial" panose="020B0604020202020204" pitchFamily="34" charset="0"/>
                <a:cs typeface="Arial" panose="020B0604020202020204" pitchFamily="34" charset="0"/>
              </a:rPr>
              <a:t>Handling Conflict</a:t>
            </a:r>
          </a:p>
          <a:p>
            <a:pPr lvl="2" eaLnBrk="1" fontAlgn="auto" hangingPunct="1">
              <a:spcAft>
                <a:spcPts val="0"/>
              </a:spcAft>
              <a:buClrTx/>
              <a:buFont typeface="Arial" panose="020B0604020202020204" pitchFamily="34" charset="0"/>
              <a:buChar char="•"/>
              <a:defRPr/>
            </a:pPr>
            <a:r>
              <a:rPr lang="en-NZ" dirty="0" smtClean="0">
                <a:latin typeface="Arial" panose="020B0604020202020204" pitchFamily="34" charset="0"/>
                <a:cs typeface="Arial" panose="020B0604020202020204" pitchFamily="34" charset="0"/>
              </a:rPr>
              <a:t>Problem Solving</a:t>
            </a:r>
          </a:p>
          <a:p>
            <a:pPr marL="238125" lvl="2" indent="0" eaLnBrk="1" fontAlgn="auto" hangingPunct="1">
              <a:spcAft>
                <a:spcPts val="0"/>
              </a:spcAft>
              <a:buClrTx/>
              <a:buFont typeface="Wingdings" pitchFamily="2" charset="2"/>
              <a:buNone/>
              <a:defRPr/>
            </a:pPr>
            <a:endParaRPr lang="en-NZ" dirty="0" smtClean="0">
              <a:latin typeface="Arial" panose="020B0604020202020204" pitchFamily="34" charset="0"/>
              <a:cs typeface="Arial" panose="020B0604020202020204" pitchFamily="34" charset="0"/>
            </a:endParaRPr>
          </a:p>
          <a:p>
            <a:pPr lvl="1" eaLnBrk="1" fontAlgn="auto" hangingPunct="1">
              <a:spcAft>
                <a:spcPts val="0"/>
              </a:spcAft>
              <a:buClrTx/>
              <a:buFont typeface="Arial" panose="020B0604020202020204" pitchFamily="34" charset="0"/>
              <a:buChar char="•"/>
              <a:defRPr/>
            </a:pPr>
            <a:r>
              <a:rPr lang="en-NZ" b="1" dirty="0" smtClean="0">
                <a:latin typeface="Arial" panose="020B0604020202020204" pitchFamily="34" charset="0"/>
                <a:cs typeface="Arial" panose="020B0604020202020204" pitchFamily="34" charset="0"/>
              </a:rPr>
              <a:t>Answer using STAR method</a:t>
            </a:r>
            <a:endParaRPr lang="en-NZ" b="1" dirty="0">
              <a:latin typeface="Arial" panose="020B0604020202020204" pitchFamily="34" charset="0"/>
              <a:cs typeface="Arial" panose="020B0604020202020204" pitchFamily="34" charset="0"/>
            </a:endParaRPr>
          </a:p>
        </p:txBody>
      </p:sp>
      <p:sp>
        <p:nvSpPr>
          <p:cNvPr id="3" name="TextBox 2"/>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pic>
        <p:nvPicPr>
          <p:cNvPr id="26629" name="Picture 6" descr="http://mindmapping.typepad.com/photos/uncategorized/2007/04/24/star.jpg"/>
          <p:cNvPicPr>
            <a:picLocks noChangeAspect="1" noChangeArrowheads="1"/>
          </p:cNvPicPr>
          <p:nvPr/>
        </p:nvPicPr>
        <p:blipFill>
          <a:blip r:embed="rId3">
            <a:extLst>
              <a:ext uri="{28A0092B-C50C-407E-A947-70E740481C1C}">
                <a14:useLocalDpi xmlns:a14="http://schemas.microsoft.com/office/drawing/2010/main" val="0"/>
              </a:ext>
            </a:extLst>
          </a:blip>
          <a:srcRect t="10825" b="14095"/>
          <a:stretch>
            <a:fillRect/>
          </a:stretch>
        </p:blipFill>
        <p:spPr bwMode="auto">
          <a:xfrm>
            <a:off x="2598738" y="4452115"/>
            <a:ext cx="3959225"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1715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288" y="548680"/>
            <a:ext cx="8229600" cy="1139825"/>
          </a:xfrm>
        </p:spPr>
        <p:txBody>
          <a:bodyPr/>
          <a:lstStyle/>
          <a:p>
            <a:pPr algn="ctr" eaLnBrk="1" fontAlgn="auto" hangingPunct="1">
              <a:spcAft>
                <a:spcPts val="0"/>
              </a:spcAft>
              <a:defRPr/>
            </a:pPr>
            <a:r>
              <a:rPr lang="en-NZ" b="1" u="sng" dirty="0" smtClean="0">
                <a:latin typeface="Arial" panose="020B0604020202020204" pitchFamily="34" charset="0"/>
                <a:cs typeface="Arial" panose="020B0604020202020204" pitchFamily="34" charset="0"/>
              </a:rPr>
              <a:t>SELECTION</a:t>
            </a:r>
            <a:endParaRPr lang="en-NZ" b="1" u="sng"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395288" y="2132856"/>
            <a:ext cx="8229600"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571500" indent="-571500" algn="l" eaLnBrk="1" hangingPunct="1">
              <a:buFont typeface="Arial" panose="020B0604020202020204" pitchFamily="34" charset="0"/>
              <a:buChar char="•"/>
              <a:defRPr/>
            </a:pPr>
            <a:r>
              <a:rPr lang="en-US" altLang="en-US" sz="1600" kern="0" dirty="0" smtClean="0">
                <a:solidFill>
                  <a:schemeClr val="tx1"/>
                </a:solidFill>
                <a:effectLst/>
                <a:latin typeface="Arial" panose="020B0604020202020204" pitchFamily="34" charset="0"/>
                <a:cs typeface="Arial" panose="020B0604020202020204" pitchFamily="34" charset="0"/>
              </a:rPr>
              <a:t>Preference NZ </a:t>
            </a:r>
            <a:r>
              <a:rPr lang="en-US" altLang="en-US" sz="1600" kern="0" dirty="0">
                <a:solidFill>
                  <a:schemeClr val="tx1"/>
                </a:solidFill>
                <a:effectLst/>
                <a:latin typeface="Arial" panose="020B0604020202020204" pitchFamily="34" charset="0"/>
                <a:cs typeface="Arial" panose="020B0604020202020204" pitchFamily="34" charset="0"/>
              </a:rPr>
              <a:t>citizens</a:t>
            </a:r>
            <a:r>
              <a:rPr lang="en-US" altLang="en-US" sz="1600" kern="0" dirty="0" smtClean="0">
                <a:solidFill>
                  <a:schemeClr val="tx1"/>
                </a:solidFill>
                <a:effectLst/>
                <a:latin typeface="Arial" panose="020B0604020202020204" pitchFamily="34" charset="0"/>
                <a:cs typeface="Arial" panose="020B0604020202020204" pitchFamily="34" charset="0"/>
              </a:rPr>
              <a:t>/ Permanent residents </a:t>
            </a:r>
            <a:r>
              <a:rPr lang="en-US" altLang="en-US" sz="1600" kern="0" dirty="0">
                <a:solidFill>
                  <a:schemeClr val="tx1"/>
                </a:solidFill>
                <a:effectLst/>
                <a:latin typeface="Arial" panose="020B0604020202020204" pitchFamily="34" charset="0"/>
                <a:cs typeface="Arial" panose="020B0604020202020204" pitchFamily="34" charset="0"/>
              </a:rPr>
              <a:t>and </a:t>
            </a:r>
            <a:r>
              <a:rPr lang="en-US" altLang="en-US" sz="1600" kern="0" dirty="0" smtClean="0">
                <a:solidFill>
                  <a:schemeClr val="tx1"/>
                </a:solidFill>
                <a:effectLst/>
                <a:latin typeface="Arial" panose="020B0604020202020204" pitchFamily="34" charset="0"/>
                <a:cs typeface="Arial" panose="020B0604020202020204" pitchFamily="34" charset="0"/>
              </a:rPr>
              <a:t>graduates</a:t>
            </a:r>
          </a:p>
          <a:p>
            <a:pPr algn="l" eaLnBrk="1" hangingPunct="1">
              <a:defRPr/>
            </a:pPr>
            <a:r>
              <a:rPr lang="en-US" altLang="en-US" sz="1600" kern="0" dirty="0" smtClean="0">
                <a:solidFill>
                  <a:schemeClr val="tx1"/>
                </a:solidFill>
                <a:effectLst/>
                <a:latin typeface="Arial" panose="020B0604020202020204" pitchFamily="34" charset="0"/>
                <a:cs typeface="Arial" panose="020B0604020202020204" pitchFamily="34" charset="0"/>
              </a:rPr>
              <a:t> </a:t>
            </a:r>
          </a:p>
          <a:p>
            <a:pPr marL="571500" indent="-571500" algn="l" eaLnBrk="1" hangingPunct="1">
              <a:buFont typeface="Arial" panose="020B0604020202020204" pitchFamily="34" charset="0"/>
              <a:buChar char="•"/>
              <a:defRPr/>
            </a:pPr>
            <a:r>
              <a:rPr lang="en-US" altLang="en-US" sz="1600" kern="0" dirty="0" smtClean="0">
                <a:solidFill>
                  <a:schemeClr val="tx1"/>
                </a:solidFill>
                <a:effectLst/>
                <a:latin typeface="Arial" panose="020B0604020202020204" pitchFamily="34" charset="0"/>
                <a:cs typeface="Arial" panose="020B0604020202020204" pitchFamily="34" charset="0"/>
              </a:rPr>
              <a:t>Specialty Ranking Process</a:t>
            </a:r>
          </a:p>
          <a:p>
            <a:pPr marL="1485900" lvl="2" indent="-571500" algn="l" eaLnBrk="1" hangingPunct="1">
              <a:buFont typeface="Wingdings" panose="05000000000000000000" pitchFamily="2" charset="2"/>
              <a:buChar char="§"/>
              <a:defRPr/>
            </a:pPr>
            <a:r>
              <a:rPr lang="en-US" altLang="en-US" sz="1600" kern="0" dirty="0" smtClean="0">
                <a:solidFill>
                  <a:schemeClr val="tx1"/>
                </a:solidFill>
                <a:effectLst/>
                <a:latin typeface="Arial" panose="020B0604020202020204" pitchFamily="34" charset="0"/>
                <a:cs typeface="Arial" panose="020B0604020202020204" pitchFamily="34" charset="0"/>
              </a:rPr>
              <a:t>Application score (CV, cover letter etc.)</a:t>
            </a:r>
          </a:p>
          <a:p>
            <a:pPr marL="1485900" lvl="2" indent="-571500" algn="l" eaLnBrk="1" hangingPunct="1">
              <a:buFont typeface="Wingdings" panose="05000000000000000000" pitchFamily="2" charset="2"/>
              <a:buChar char="§"/>
              <a:defRPr/>
            </a:pPr>
            <a:r>
              <a:rPr lang="en-US" altLang="en-US" sz="1600" kern="0" dirty="0" smtClean="0">
                <a:solidFill>
                  <a:schemeClr val="tx1"/>
                </a:solidFill>
                <a:effectLst/>
                <a:latin typeface="Arial" panose="020B0604020202020204" pitchFamily="34" charset="0"/>
                <a:cs typeface="Arial" panose="020B0604020202020204" pitchFamily="34" charset="0"/>
              </a:rPr>
              <a:t>Reference scores</a:t>
            </a:r>
          </a:p>
          <a:p>
            <a:pPr marL="1485900" lvl="2" indent="-571500" algn="l" eaLnBrk="1" hangingPunct="1">
              <a:buFont typeface="Wingdings" panose="05000000000000000000" pitchFamily="2" charset="2"/>
              <a:buChar char="§"/>
              <a:defRPr/>
            </a:pPr>
            <a:r>
              <a:rPr lang="en-US" altLang="en-US" sz="1600" kern="0" dirty="0" smtClean="0">
                <a:solidFill>
                  <a:schemeClr val="tx1"/>
                </a:solidFill>
                <a:effectLst/>
                <a:latin typeface="Arial" panose="020B0604020202020204" pitchFamily="34" charset="0"/>
                <a:cs typeface="Arial" panose="020B0604020202020204" pitchFamily="34" charset="0"/>
              </a:rPr>
              <a:t>Interview scores</a:t>
            </a:r>
          </a:p>
          <a:p>
            <a:pPr algn="l" eaLnBrk="1" hangingPunct="1">
              <a:defRPr/>
            </a:pPr>
            <a:endParaRPr lang="en-US" altLang="en-US" sz="3600" kern="0" dirty="0" smtClean="0"/>
          </a:p>
        </p:txBody>
      </p:sp>
      <p:sp>
        <p:nvSpPr>
          <p:cNvPr id="4" name="TextBox 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19320962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93713" y="692696"/>
            <a:ext cx="8229600" cy="1079500"/>
          </a:xfrm>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ONBOARDING PROCESS IF YOU ARE SUCCESSFUL</a:t>
            </a:r>
          </a:p>
        </p:txBody>
      </p:sp>
      <p:sp>
        <p:nvSpPr>
          <p:cNvPr id="3" name="TextBox 2"/>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28676" name="TextBox 1"/>
          <p:cNvSpPr txBox="1">
            <a:spLocks noChangeArrowheads="1"/>
          </p:cNvSpPr>
          <p:nvPr/>
        </p:nvSpPr>
        <p:spPr bwMode="auto">
          <a:xfrm>
            <a:off x="684213" y="2708920"/>
            <a:ext cx="7848600" cy="307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Arial" charset="0"/>
              <a:buChar char="•"/>
            </a:pPr>
            <a:r>
              <a:rPr lang="en-NZ" altLang="en-US" sz="1600" b="1" dirty="0"/>
              <a:t>What you </a:t>
            </a:r>
            <a:r>
              <a:rPr lang="en-NZ" altLang="en-US" sz="1600" b="1" dirty="0" smtClean="0"/>
              <a:t>need </a:t>
            </a:r>
            <a:r>
              <a:rPr lang="en-NZ" altLang="en-US" sz="1600" b="1" dirty="0"/>
              <a:t>to start on Day 1:</a:t>
            </a:r>
          </a:p>
          <a:p>
            <a:pPr lvl="1">
              <a:buFont typeface="Arial" charset="0"/>
              <a:buChar char="•"/>
            </a:pPr>
            <a:r>
              <a:rPr lang="en-NZ" altLang="en-US" sz="1600" dirty="0"/>
              <a:t>A valid Practicing Certificate</a:t>
            </a:r>
          </a:p>
          <a:p>
            <a:pPr lvl="1">
              <a:buFont typeface="Arial" charset="0"/>
              <a:buChar char="•"/>
            </a:pPr>
            <a:r>
              <a:rPr lang="en-NZ" altLang="en-US" sz="1600" dirty="0"/>
              <a:t>The legal right to work in New Zealand </a:t>
            </a:r>
          </a:p>
          <a:p>
            <a:pPr lvl="1">
              <a:buFont typeface="Arial" charset="0"/>
              <a:buChar char="•"/>
            </a:pPr>
            <a:r>
              <a:rPr lang="en-NZ" altLang="en-US" sz="1600" dirty="0"/>
              <a:t>Police Checks provided and completed as per VCA legislative requirements</a:t>
            </a:r>
          </a:p>
          <a:p>
            <a:pPr lvl="1">
              <a:buFont typeface="Arial" charset="0"/>
              <a:buChar char="•"/>
            </a:pPr>
            <a:r>
              <a:rPr lang="en-NZ" altLang="en-US" sz="1600" dirty="0"/>
              <a:t>Pre-employment Health Screening clearance</a:t>
            </a:r>
          </a:p>
          <a:p>
            <a:pPr lvl="1">
              <a:buFont typeface="Arial" charset="0"/>
              <a:buChar char="•"/>
            </a:pPr>
            <a:r>
              <a:rPr lang="en-NZ" altLang="en-US" sz="1600" dirty="0"/>
              <a:t>Valid ACLS/APLS</a:t>
            </a:r>
          </a:p>
          <a:p>
            <a:pPr lvl="1">
              <a:buFont typeface="Arial" charset="0"/>
              <a:buChar char="•"/>
            </a:pPr>
            <a:r>
              <a:rPr lang="en-NZ" altLang="en-US" sz="1600" dirty="0"/>
              <a:t>Indemnity Insurance</a:t>
            </a:r>
          </a:p>
          <a:p>
            <a:pPr lvl="1">
              <a:buFont typeface="Arial" charset="0"/>
              <a:buChar char="•"/>
            </a:pPr>
            <a:r>
              <a:rPr lang="en-NZ" altLang="en-US" sz="1600" dirty="0"/>
              <a:t>Payroll Documentation</a:t>
            </a:r>
          </a:p>
          <a:p>
            <a:pPr lvl="1">
              <a:buFont typeface="Arial" charset="0"/>
              <a:buChar char="•"/>
            </a:pPr>
            <a:endParaRPr lang="en-NZ" altLang="en-US" sz="1600" dirty="0"/>
          </a:p>
          <a:p>
            <a:pPr>
              <a:buFont typeface="Arial" charset="0"/>
              <a:buChar char="•"/>
            </a:pPr>
            <a:r>
              <a:rPr lang="en-NZ" altLang="en-US" sz="1600" dirty="0"/>
              <a:t>If you are coming from overseas, the Recruitment &amp; Allocations Coordinators will assist with the process</a:t>
            </a:r>
          </a:p>
          <a:p>
            <a:pPr lvl="1">
              <a:buFont typeface="Arial" charset="0"/>
              <a:buChar char="•"/>
            </a:pPr>
            <a:endParaRPr lang="en-NZ" altLang="en-US" dirty="0"/>
          </a:p>
        </p:txBody>
      </p:sp>
    </p:spTree>
    <p:extLst>
      <p:ext uri="{BB962C8B-B14F-4D97-AF65-F5344CB8AC3E}">
        <p14:creationId xmlns:p14="http://schemas.microsoft.com/office/powerpoint/2010/main" val="316642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3550" y="115888"/>
            <a:ext cx="8229600" cy="1139825"/>
          </a:xfrm>
        </p:spPr>
        <p:txBody>
          <a:bodyPr/>
          <a:lstStyle/>
          <a:p>
            <a:pPr algn="ctr" eaLnBrk="1" fontAlgn="auto" hangingPunct="1">
              <a:spcAft>
                <a:spcPts val="0"/>
              </a:spcAft>
              <a:defRPr/>
            </a:pPr>
            <a:r>
              <a:rPr lang="en-NZ" b="1" u="sng" dirty="0" smtClean="0">
                <a:latin typeface="Arial" panose="020B0604020202020204" pitchFamily="34" charset="0"/>
                <a:cs typeface="Arial" panose="020B0604020202020204" pitchFamily="34" charset="0"/>
              </a:rPr>
              <a:t>SUMMARY</a:t>
            </a:r>
            <a:endParaRPr lang="en-NZ" b="1" u="sng" dirty="0">
              <a:latin typeface="Arial" panose="020B0604020202020204" pitchFamily="34" charset="0"/>
              <a:cs typeface="Arial" panose="020B0604020202020204" pitchFamily="34" charset="0"/>
            </a:endParaRPr>
          </a:p>
        </p:txBody>
      </p:sp>
      <p:sp>
        <p:nvSpPr>
          <p:cNvPr id="4" name="TextBox 3"/>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6" name="Rectangle 3"/>
          <p:cNvSpPr txBox="1">
            <a:spLocks noChangeArrowheads="1"/>
          </p:cNvSpPr>
          <p:nvPr/>
        </p:nvSpPr>
        <p:spPr bwMode="auto">
          <a:xfrm>
            <a:off x="399480" y="1412776"/>
            <a:ext cx="8624887"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a:lstStyle>
          <a:p>
            <a:pPr eaLnBrk="1" hangingPunct="1">
              <a:buFont typeface="Arial" panose="020B0604020202020204" pitchFamily="34" charset="0"/>
              <a:buChar char="•"/>
              <a:defRPr/>
            </a:pPr>
            <a:r>
              <a:rPr lang="en-US" altLang="en-US" sz="1600" kern="0" dirty="0" smtClean="0">
                <a:effectLst/>
                <a:latin typeface="Arial" panose="020B0604020202020204" pitchFamily="34" charset="0"/>
                <a:cs typeface="Arial" panose="020B0604020202020204" pitchFamily="34" charset="0"/>
              </a:rPr>
              <a:t>The Annual Recruitment Cycle commences shortly</a:t>
            </a:r>
          </a:p>
          <a:p>
            <a:pPr marL="0" indent="0" eaLnBrk="1" hangingPunct="1">
              <a:buFont typeface="Wingdings" pitchFamily="2" charset="2"/>
              <a:buNone/>
              <a:defRPr/>
            </a:pPr>
            <a:endParaRPr lang="en-US" altLang="en-US" sz="1600" kern="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1600" kern="0" dirty="0" smtClean="0">
                <a:solidFill>
                  <a:srgbClr val="FF6600"/>
                </a:solidFill>
                <a:effectLst/>
                <a:latin typeface="Arial" panose="020B0604020202020204" pitchFamily="34" charset="0"/>
                <a:cs typeface="Arial" panose="020B0604020202020204" pitchFamily="34" charset="0"/>
              </a:rPr>
              <a:t>Prepare, prepare, prepare</a:t>
            </a:r>
          </a:p>
          <a:p>
            <a:pPr marL="0" indent="0" eaLnBrk="1" hangingPunct="1">
              <a:buFont typeface="Wingdings" pitchFamily="2" charset="2"/>
              <a:buNone/>
              <a:defRPr/>
            </a:pPr>
            <a:endParaRPr lang="en-US" altLang="en-US" sz="1600" kern="0" dirty="0" smtClean="0">
              <a:solidFill>
                <a:srgbClr val="FF6600"/>
              </a:solidFill>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1600" kern="0" dirty="0" smtClean="0">
                <a:effectLst/>
                <a:latin typeface="Arial" panose="020B0604020202020204" pitchFamily="34" charset="0"/>
                <a:cs typeface="Arial" panose="020B0604020202020204" pitchFamily="34" charset="0"/>
              </a:rPr>
              <a:t>Begin writing CV, cover letter, contacting referees</a:t>
            </a:r>
          </a:p>
          <a:p>
            <a:pPr marL="0" indent="0" eaLnBrk="1" hangingPunct="1">
              <a:buFont typeface="Wingdings" pitchFamily="2" charset="2"/>
              <a:buNone/>
              <a:defRPr/>
            </a:pPr>
            <a:endParaRPr lang="en-US" altLang="en-US" sz="1600" kern="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1600" kern="0" dirty="0" smtClean="0">
                <a:effectLst/>
                <a:latin typeface="Arial" panose="020B0604020202020204" pitchFamily="34" charset="0"/>
                <a:cs typeface="Arial" panose="020B0604020202020204" pitchFamily="34" charset="0"/>
              </a:rPr>
              <a:t>Strengthen application by researching / making contacts in the specialty</a:t>
            </a:r>
          </a:p>
          <a:p>
            <a:pPr marL="0" indent="0" eaLnBrk="1" hangingPunct="1">
              <a:buFont typeface="Wingdings" pitchFamily="2" charset="2"/>
              <a:buNone/>
              <a:defRPr/>
            </a:pPr>
            <a:endParaRPr lang="en-US" altLang="en-US" sz="1600" kern="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1600" kern="0" dirty="0" smtClean="0">
                <a:effectLst/>
                <a:latin typeface="Arial" panose="020B0604020202020204" pitchFamily="34" charset="0"/>
                <a:cs typeface="Arial" panose="020B0604020202020204" pitchFamily="34" charset="0"/>
              </a:rPr>
              <a:t>Think of alternative specialties</a:t>
            </a:r>
          </a:p>
          <a:p>
            <a:pPr marL="0" indent="0" eaLnBrk="1" hangingPunct="1">
              <a:buFont typeface="Wingdings" pitchFamily="2" charset="2"/>
              <a:buNone/>
              <a:defRPr/>
            </a:pPr>
            <a:endParaRPr lang="en-US" altLang="en-US" sz="1600" kern="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1600" kern="0" dirty="0" smtClean="0">
                <a:effectLst/>
                <a:latin typeface="Arial" panose="020B0604020202020204" pitchFamily="34" charset="0"/>
                <a:cs typeface="Arial" panose="020B0604020202020204" pitchFamily="34" charset="0"/>
              </a:rPr>
              <a:t>Prepare for interview – research common questions, think of good examples</a:t>
            </a:r>
          </a:p>
          <a:p>
            <a:pPr marL="0" indent="0" eaLnBrk="1" hangingPunct="1">
              <a:buFont typeface="Wingdings" pitchFamily="2" charset="2"/>
              <a:buNone/>
              <a:defRPr/>
            </a:pPr>
            <a:r>
              <a:rPr lang="en-US" altLang="en-US" sz="1600" kern="0" dirty="0" smtClean="0">
                <a:effectLst/>
                <a:latin typeface="Arial" panose="020B0604020202020204" pitchFamily="34" charset="0"/>
                <a:cs typeface="Arial" panose="020B0604020202020204" pitchFamily="34" charset="0"/>
              </a:rPr>
              <a:t> </a:t>
            </a:r>
          </a:p>
          <a:p>
            <a:pPr eaLnBrk="1" hangingPunct="1">
              <a:buFont typeface="Arial" panose="020B0604020202020204" pitchFamily="34" charset="0"/>
              <a:buChar char="•"/>
              <a:defRPr/>
            </a:pPr>
            <a:r>
              <a:rPr lang="en-US" altLang="en-US" sz="1600" kern="0" dirty="0">
                <a:solidFill>
                  <a:srgbClr val="FF6600"/>
                </a:solidFill>
                <a:effectLst/>
                <a:latin typeface="Arial" panose="020B0604020202020204" pitchFamily="34" charset="0"/>
                <a:cs typeface="Arial" panose="020B0604020202020204" pitchFamily="34" charset="0"/>
              </a:rPr>
              <a:t>P</a:t>
            </a:r>
            <a:r>
              <a:rPr lang="en-US" altLang="en-US" sz="1600" kern="0" dirty="0" smtClean="0">
                <a:solidFill>
                  <a:srgbClr val="FF6600"/>
                </a:solidFill>
                <a:effectLst/>
                <a:latin typeface="Arial" panose="020B0604020202020204" pitchFamily="34" charset="0"/>
                <a:cs typeface="Arial" panose="020B0604020202020204" pitchFamily="34" charset="0"/>
              </a:rPr>
              <a:t>ractice, practice, practice</a:t>
            </a:r>
          </a:p>
          <a:p>
            <a:pPr marL="0" indent="0" eaLnBrk="1" hangingPunct="1">
              <a:buFont typeface="Wingdings" pitchFamily="2" charset="2"/>
              <a:buNone/>
              <a:defRPr/>
            </a:pPr>
            <a:endParaRPr lang="en-US" altLang="en-US" kern="0" dirty="0" smtClean="0"/>
          </a:p>
        </p:txBody>
      </p:sp>
      <p:pic>
        <p:nvPicPr>
          <p:cNvPr id="297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4950" y="115888"/>
            <a:ext cx="1165225" cy="112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02905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30723" name="TextBox 3"/>
          <p:cNvSpPr txBox="1">
            <a:spLocks noChangeArrowheads="1"/>
          </p:cNvSpPr>
          <p:nvPr/>
        </p:nvSpPr>
        <p:spPr bwMode="auto">
          <a:xfrm>
            <a:off x="1844675" y="680244"/>
            <a:ext cx="5545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NZ" altLang="en-US" sz="3200" b="1" u="sng" dirty="0"/>
              <a:t>QUESTIONS</a:t>
            </a:r>
          </a:p>
        </p:txBody>
      </p:sp>
      <p:pic>
        <p:nvPicPr>
          <p:cNvPr id="30724" name="Picture 7" descr="C:\Users\VeronicaBl\AppData\Local\Microsoft\Windows\Temporary Internet Files\Content.IE5\PL0EII2X\Questionmar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2287" y="2060848"/>
            <a:ext cx="3032125" cy="378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2785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476672"/>
            <a:ext cx="8362950" cy="1139825"/>
          </a:xfrm>
        </p:spPr>
        <p:txBody>
          <a:bodyPr>
            <a:normAutofit/>
          </a:bodyPr>
          <a:lstStyle/>
          <a:p>
            <a:pPr eaLnBrk="1" fontAlgn="auto" hangingPunct="1">
              <a:spcAft>
                <a:spcPts val="0"/>
              </a:spcAft>
              <a:defRPr/>
            </a:pPr>
            <a:r>
              <a:rPr lang="en-US" altLang="en-US" sz="3200" b="1" u="sng" dirty="0" smtClean="0">
                <a:latin typeface="Arial" panose="020B0604020202020204" pitchFamily="34" charset="0"/>
                <a:cs typeface="Arial" panose="020B0604020202020204" pitchFamily="34" charset="0"/>
              </a:rPr>
              <a:t>The Annual Recruitment Cycle (ARC)</a:t>
            </a:r>
          </a:p>
        </p:txBody>
      </p:sp>
      <p:sp>
        <p:nvSpPr>
          <p:cNvPr id="8195" name="Rectangle 3"/>
          <p:cNvSpPr>
            <a:spLocks noGrp="1" noChangeArrowheads="1"/>
          </p:cNvSpPr>
          <p:nvPr>
            <p:ph type="body" sz="half" idx="1"/>
          </p:nvPr>
        </p:nvSpPr>
        <p:spPr>
          <a:xfrm>
            <a:off x="457200" y="1600200"/>
            <a:ext cx="8075613" cy="4525963"/>
          </a:xfrm>
        </p:spPr>
        <p:txBody>
          <a:bodyPr>
            <a:normAutofit/>
          </a:bodyPr>
          <a:lstStyle/>
          <a:p>
            <a:pPr marL="0" indent="0" eaLnBrk="1" hangingPunct="1">
              <a:buFont typeface="Arial" charset="0"/>
              <a:buChar char="•"/>
              <a:defRPr/>
            </a:pPr>
            <a:endParaRPr lang="en-US" altLang="en-US" sz="1900" b="0" dirty="0" smtClean="0">
              <a:latin typeface="Arial" charset="0"/>
              <a:cs typeface="Arial" charset="0"/>
            </a:endParaRPr>
          </a:p>
          <a:p>
            <a:pPr marL="0" indent="0" eaLnBrk="1" hangingPunct="1">
              <a:buFont typeface="Arial" charset="0"/>
              <a:buChar char="•"/>
              <a:defRPr/>
            </a:pPr>
            <a:r>
              <a:rPr lang="en-US" altLang="en-US" sz="1900" b="0" dirty="0" smtClean="0">
                <a:latin typeface="Arial" charset="0"/>
                <a:cs typeface="Arial" charset="0"/>
              </a:rPr>
              <a:t>November / December 2019 starts plus</a:t>
            </a:r>
          </a:p>
          <a:p>
            <a:pPr marL="457200" lvl="3" indent="-169862" eaLnBrk="1" hangingPunct="1">
              <a:buClrTx/>
              <a:buFont typeface="Arial" charset="0"/>
              <a:buChar char="•"/>
              <a:defRPr/>
            </a:pPr>
            <a:r>
              <a:rPr lang="en-US" altLang="en-US" sz="1900" dirty="0" smtClean="0">
                <a:latin typeface="Arial" charset="0"/>
                <a:cs typeface="Arial" charset="0"/>
              </a:rPr>
              <a:t>February, April, May, June, August 2020 starts</a:t>
            </a:r>
          </a:p>
          <a:p>
            <a:pPr marL="0" indent="0" eaLnBrk="1" hangingPunct="1">
              <a:buFont typeface="Arial" charset="0"/>
              <a:buChar char="•"/>
              <a:defRPr/>
            </a:pPr>
            <a:r>
              <a:rPr lang="en-US" altLang="en-US" sz="1900" b="0" dirty="0" smtClean="0">
                <a:latin typeface="Arial" charset="0"/>
                <a:cs typeface="Arial" charset="0"/>
              </a:rPr>
              <a:t>Annual national process</a:t>
            </a:r>
          </a:p>
          <a:p>
            <a:pPr marL="0" indent="0" eaLnBrk="1" hangingPunct="1">
              <a:buFont typeface="Arial" charset="0"/>
              <a:buChar char="•"/>
              <a:defRPr/>
            </a:pPr>
            <a:r>
              <a:rPr lang="en-US" altLang="en-US" sz="1900" b="0" dirty="0" smtClean="0">
                <a:latin typeface="Arial" charset="0"/>
                <a:cs typeface="Arial" charset="0"/>
              </a:rPr>
              <a:t>Set dates for all DHB’s</a:t>
            </a:r>
          </a:p>
          <a:p>
            <a:pPr marL="0" indent="0" eaLnBrk="1" hangingPunct="1">
              <a:buFont typeface="Arial" charset="0"/>
              <a:buChar char="•"/>
              <a:defRPr/>
            </a:pPr>
            <a:r>
              <a:rPr lang="en-US" altLang="en-US" sz="1900" b="0" dirty="0" smtClean="0">
                <a:latin typeface="Arial" charset="0"/>
                <a:cs typeface="Arial" charset="0"/>
              </a:rPr>
              <a:t>Standardised selection within Auckland</a:t>
            </a:r>
          </a:p>
          <a:p>
            <a:pPr marL="0" indent="0" eaLnBrk="1" hangingPunct="1">
              <a:buFont typeface="Arial" charset="0"/>
              <a:buChar char="•"/>
              <a:defRPr/>
            </a:pPr>
            <a:r>
              <a:rPr lang="en-US" altLang="en-US" sz="1900" b="0" dirty="0" smtClean="0">
                <a:latin typeface="Arial" charset="0"/>
                <a:cs typeface="Arial" charset="0"/>
              </a:rPr>
              <a:t>Applicants must apply and include</a:t>
            </a:r>
          </a:p>
          <a:p>
            <a:pPr lvl="3" eaLnBrk="1" hangingPunct="1">
              <a:buFont typeface="Arial" charset="0"/>
              <a:buChar char="•"/>
              <a:defRPr/>
            </a:pPr>
            <a:r>
              <a:rPr lang="en-US" altLang="en-US" sz="1900" dirty="0" smtClean="0">
                <a:latin typeface="Arial" charset="0"/>
                <a:cs typeface="Arial" charset="0"/>
              </a:rPr>
              <a:t>CV (and cover letter for some specialties)</a:t>
            </a:r>
          </a:p>
          <a:p>
            <a:pPr lvl="3" eaLnBrk="1" hangingPunct="1">
              <a:buFont typeface="Arial" charset="0"/>
              <a:buChar char="•"/>
              <a:defRPr/>
            </a:pPr>
            <a:r>
              <a:rPr lang="en-US" altLang="en-US" sz="1900" dirty="0" smtClean="0">
                <a:latin typeface="Arial" charset="0"/>
                <a:cs typeface="Arial" charset="0"/>
              </a:rPr>
              <a:t>Certified documents as instructed during the application process</a:t>
            </a:r>
          </a:p>
          <a:p>
            <a:pPr lvl="3" eaLnBrk="1" hangingPunct="1">
              <a:buFont typeface="Arial" charset="0"/>
              <a:buChar char="•"/>
              <a:defRPr/>
            </a:pPr>
            <a:r>
              <a:rPr lang="en-US" altLang="en-US" sz="1900" dirty="0" smtClean="0">
                <a:latin typeface="Arial" charset="0"/>
                <a:cs typeface="Arial" charset="0"/>
              </a:rPr>
              <a:t>Upload referee contact details as prescribed on the dedicated reference website</a:t>
            </a:r>
          </a:p>
          <a:p>
            <a:pPr marL="0" indent="0" eaLnBrk="1" hangingPunct="1">
              <a:buFont typeface="Arial" charset="0"/>
              <a:buChar char="•"/>
              <a:defRPr/>
            </a:pPr>
            <a:r>
              <a:rPr lang="en-US" altLang="en-US" sz="1900" b="0" dirty="0" smtClean="0">
                <a:latin typeface="Arial" charset="0"/>
                <a:cs typeface="Arial" charset="0"/>
              </a:rPr>
              <a:t>Interview</a:t>
            </a:r>
          </a:p>
          <a:p>
            <a:pPr marL="0" indent="0" eaLnBrk="1" hangingPunct="1">
              <a:buFont typeface="Wingdings" pitchFamily="2" charset="2"/>
              <a:buNone/>
              <a:defRPr/>
            </a:pPr>
            <a:endParaRPr lang="en-US" altLang="en-US" sz="2800" dirty="0" smtClean="0"/>
          </a:p>
        </p:txBody>
      </p:sp>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3729397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rot="5400000">
            <a:off x="6909913" y="2832292"/>
            <a:ext cx="738664" cy="4119188"/>
          </a:xfrm>
          <a:prstGeom prst="rect">
            <a:avLst/>
          </a:prstGeom>
          <a:noFill/>
        </p:spPr>
        <p:txBody>
          <a:bodyPr vert="vert270">
            <a:spAutoFit/>
          </a:bodyPr>
          <a:lstStyle/>
          <a:p>
            <a:pPr>
              <a:defRPr/>
            </a:pPr>
            <a:r>
              <a:rPr lang="en-NZ" dirty="0">
                <a:latin typeface="Arial" panose="020B0604020202020204" pitchFamily="34" charset="0"/>
                <a:cs typeface="Arial" panose="020B0604020202020204" pitchFamily="34" charset="0"/>
              </a:rPr>
              <a:t/>
            </a:r>
            <a:br>
              <a:rPr lang="en-NZ" dirty="0">
                <a:latin typeface="Arial" panose="020B0604020202020204" pitchFamily="34" charset="0"/>
                <a:cs typeface="Arial" panose="020B0604020202020204" pitchFamily="34" charset="0"/>
              </a:rPr>
            </a:br>
            <a:r>
              <a:rPr lang="en-NZ" dirty="0">
                <a:latin typeface="Arial" panose="020B0604020202020204" pitchFamily="34" charset="0"/>
                <a:cs typeface="Arial" panose="020B0604020202020204" pitchFamily="34" charset="0"/>
              </a:rPr>
              <a:t>House Officer offers sent</a:t>
            </a:r>
          </a:p>
        </p:txBody>
      </p:sp>
      <p:sp>
        <p:nvSpPr>
          <p:cNvPr id="18" name="TextBox 17"/>
          <p:cNvSpPr txBox="1"/>
          <p:nvPr/>
        </p:nvSpPr>
        <p:spPr>
          <a:xfrm rot="5400000">
            <a:off x="6854375" y="4300664"/>
            <a:ext cx="1169551" cy="3154358"/>
          </a:xfrm>
          <a:prstGeom prst="rect">
            <a:avLst/>
          </a:prstGeom>
          <a:noFill/>
        </p:spPr>
        <p:txBody>
          <a:bodyPr vert="vert270">
            <a:spAutoFit/>
          </a:bodyPr>
          <a:lstStyle/>
          <a:p>
            <a:pPr>
              <a:defRPr/>
            </a:pPr>
            <a:r>
              <a:rPr lang="en-NZ" sz="1600" dirty="0">
                <a:latin typeface="Arial" panose="020B0604020202020204" pitchFamily="34" charset="0"/>
                <a:cs typeface="Arial" panose="020B0604020202020204" pitchFamily="34" charset="0"/>
              </a:rPr>
              <a:t>Registrar and Designated SHO                   offers accepted/declined. </a:t>
            </a:r>
          </a:p>
          <a:p>
            <a:pPr>
              <a:defRPr/>
            </a:pPr>
            <a:r>
              <a:rPr lang="en-NZ" sz="1600" dirty="0">
                <a:latin typeface="Arial" panose="020B0604020202020204" pitchFamily="34" charset="0"/>
                <a:cs typeface="Arial" panose="020B0604020202020204" pitchFamily="34" charset="0"/>
              </a:rPr>
              <a:t>House Officer offers accepted/declined</a:t>
            </a:r>
          </a:p>
        </p:txBody>
      </p:sp>
      <p:sp>
        <p:nvSpPr>
          <p:cNvPr id="13" name="TextBox 12"/>
          <p:cNvSpPr txBox="1"/>
          <p:nvPr/>
        </p:nvSpPr>
        <p:spPr bwMode="auto">
          <a:xfrm rot="5400000">
            <a:off x="3642285" y="599641"/>
            <a:ext cx="461665" cy="2880118"/>
          </a:xfrm>
          <a:prstGeom prst="rect">
            <a:avLst/>
          </a:prstGeom>
          <a:noFill/>
        </p:spPr>
        <p:txBody>
          <a:bodyPr vert="vert270">
            <a:spAutoFit/>
          </a:bodyPr>
          <a:lstStyle/>
          <a:p>
            <a:pPr>
              <a:defRPr/>
            </a:pPr>
            <a:r>
              <a:rPr lang="en-NZ" dirty="0">
                <a:latin typeface="Arial" panose="020B0604020202020204" pitchFamily="34" charset="0"/>
                <a:cs typeface="Arial" panose="020B0604020202020204" pitchFamily="34" charset="0"/>
              </a:rPr>
              <a:t>Applications Close</a:t>
            </a:r>
          </a:p>
        </p:txBody>
      </p:sp>
      <p:sp>
        <p:nvSpPr>
          <p:cNvPr id="14" name="TextBox 13"/>
          <p:cNvSpPr txBox="1"/>
          <p:nvPr/>
        </p:nvSpPr>
        <p:spPr bwMode="auto">
          <a:xfrm rot="5400000">
            <a:off x="4295869" y="1143289"/>
            <a:ext cx="461665" cy="3216566"/>
          </a:xfrm>
          <a:prstGeom prst="rect">
            <a:avLst/>
          </a:prstGeom>
          <a:noFill/>
        </p:spPr>
        <p:txBody>
          <a:bodyPr vert="vert270">
            <a:spAutoFit/>
          </a:bodyPr>
          <a:lstStyle/>
          <a:p>
            <a:pPr>
              <a:defRPr/>
            </a:pPr>
            <a:r>
              <a:rPr lang="en-NZ" dirty="0">
                <a:latin typeface="Arial" panose="020B0604020202020204" pitchFamily="34" charset="0"/>
                <a:cs typeface="Arial" panose="020B0604020202020204" pitchFamily="34" charset="0"/>
              </a:rPr>
              <a:t>Final shortlisting for interviews</a:t>
            </a:r>
          </a:p>
        </p:txBody>
      </p:sp>
      <p:sp>
        <p:nvSpPr>
          <p:cNvPr id="15" name="TextBox 14"/>
          <p:cNvSpPr txBox="1"/>
          <p:nvPr/>
        </p:nvSpPr>
        <p:spPr bwMode="auto">
          <a:xfrm rot="5400000">
            <a:off x="5219055" y="2075758"/>
            <a:ext cx="461665" cy="2880118"/>
          </a:xfrm>
          <a:prstGeom prst="rect">
            <a:avLst/>
          </a:prstGeom>
          <a:noFill/>
        </p:spPr>
        <p:txBody>
          <a:bodyPr vert="vert270">
            <a:spAutoFit/>
          </a:bodyPr>
          <a:lstStyle/>
          <a:p>
            <a:pPr>
              <a:defRPr/>
            </a:pPr>
            <a:r>
              <a:rPr lang="en-NZ" dirty="0">
                <a:latin typeface="Arial" panose="020B0604020202020204" pitchFamily="34" charset="0"/>
                <a:cs typeface="Arial" panose="020B0604020202020204" pitchFamily="34" charset="0"/>
              </a:rPr>
              <a:t>Interviews take place</a:t>
            </a:r>
          </a:p>
        </p:txBody>
      </p:sp>
      <p:sp>
        <p:nvSpPr>
          <p:cNvPr id="16" name="TextBox 15"/>
          <p:cNvSpPr txBox="1"/>
          <p:nvPr/>
        </p:nvSpPr>
        <p:spPr bwMode="auto">
          <a:xfrm rot="5400000">
            <a:off x="5826023" y="2657253"/>
            <a:ext cx="738664" cy="3234010"/>
          </a:xfrm>
          <a:prstGeom prst="rect">
            <a:avLst/>
          </a:prstGeom>
          <a:noFill/>
        </p:spPr>
        <p:txBody>
          <a:bodyPr vert="vert270">
            <a:spAutoFit/>
          </a:bodyPr>
          <a:lstStyle/>
          <a:p>
            <a:pPr>
              <a:defRPr/>
            </a:pPr>
            <a:r>
              <a:rPr lang="en-NZ" dirty="0">
                <a:latin typeface="Arial" panose="020B0604020202020204" pitchFamily="34" charset="0"/>
                <a:cs typeface="Arial" panose="020B0604020202020204" pitchFamily="34" charset="0"/>
              </a:rPr>
              <a:t>Registrar and designated SHO Offers sent </a:t>
            </a:r>
          </a:p>
        </p:txBody>
      </p:sp>
      <p:sp>
        <p:nvSpPr>
          <p:cNvPr id="9224" name="Right Arrow 19"/>
          <p:cNvSpPr>
            <a:spLocks noChangeArrowheads="1"/>
          </p:cNvSpPr>
          <p:nvPr/>
        </p:nvSpPr>
        <p:spPr bwMode="auto">
          <a:xfrm>
            <a:off x="4510088" y="5397500"/>
            <a:ext cx="1382712" cy="523875"/>
          </a:xfrm>
          <a:prstGeom prst="rightArrow">
            <a:avLst>
              <a:gd name="adj1" fmla="val 50000"/>
              <a:gd name="adj2" fmla="val 50026"/>
            </a:avLst>
          </a:prstGeom>
          <a:solidFill>
            <a:srgbClr val="7030A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9225" name="Right Arrow 2"/>
          <p:cNvSpPr>
            <a:spLocks noChangeArrowheads="1"/>
          </p:cNvSpPr>
          <p:nvPr/>
        </p:nvSpPr>
        <p:spPr bwMode="auto">
          <a:xfrm>
            <a:off x="3563938" y="4579938"/>
            <a:ext cx="1655762" cy="1079500"/>
          </a:xfrm>
          <a:prstGeom prst="rightArrow">
            <a:avLst>
              <a:gd name="adj1" fmla="val 50000"/>
              <a:gd name="adj2" fmla="val 50020"/>
            </a:avLst>
          </a:prstGeom>
          <a:solidFill>
            <a:srgbClr val="FF00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9226" name="Right Arrow 20"/>
          <p:cNvSpPr>
            <a:spLocks noChangeArrowheads="1"/>
          </p:cNvSpPr>
          <p:nvPr/>
        </p:nvSpPr>
        <p:spPr bwMode="auto">
          <a:xfrm>
            <a:off x="2870200" y="3813175"/>
            <a:ext cx="1655763" cy="1079500"/>
          </a:xfrm>
          <a:prstGeom prst="rightArrow">
            <a:avLst>
              <a:gd name="adj1" fmla="val 50000"/>
              <a:gd name="adj2" fmla="val 50020"/>
            </a:avLst>
          </a:prstGeom>
          <a:solidFill>
            <a:srgbClr val="FF66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1512" name="Text Box 8"/>
          <p:cNvSpPr txBox="1">
            <a:spLocks noChangeArrowheads="1"/>
          </p:cNvSpPr>
          <p:nvPr/>
        </p:nvSpPr>
        <p:spPr bwMode="auto">
          <a:xfrm>
            <a:off x="3019425" y="4173538"/>
            <a:ext cx="1081088" cy="650875"/>
          </a:xfrm>
          <a:prstGeom prst="rect">
            <a:avLst/>
          </a:prstGeom>
          <a:noFill/>
          <a:ln w="9525">
            <a:noFill/>
            <a:miter lim="800000"/>
            <a:headEnd/>
            <a:tailEnd/>
          </a:ln>
          <a:effectLst/>
        </p:spPr>
        <p:txBody>
          <a:bodyPr>
            <a:spAutoFit/>
          </a:bodyPr>
          <a:lstStyle/>
          <a:p>
            <a:pPr>
              <a:spcBef>
                <a:spcPct val="50000"/>
              </a:spcBef>
              <a:defRPr/>
            </a:pPr>
            <a:r>
              <a:rPr lang="en-US" altLang="en-US" dirty="0">
                <a:solidFill>
                  <a:schemeClr val="accent4">
                    <a:lumMod val="10000"/>
                  </a:schemeClr>
                </a:solidFill>
              </a:rPr>
              <a:t>22 July</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21513" name="Text Box 9"/>
          <p:cNvSpPr txBox="1">
            <a:spLocks noChangeArrowheads="1"/>
          </p:cNvSpPr>
          <p:nvPr/>
        </p:nvSpPr>
        <p:spPr bwMode="auto">
          <a:xfrm>
            <a:off x="3622675" y="4926013"/>
            <a:ext cx="1295400" cy="650875"/>
          </a:xfrm>
          <a:prstGeom prst="rect">
            <a:avLst/>
          </a:prstGeom>
          <a:noFill/>
          <a:ln w="9525">
            <a:noFill/>
            <a:miter lim="800000"/>
            <a:headEnd/>
            <a:tailEnd/>
          </a:ln>
          <a:effectLst/>
        </p:spPr>
        <p:txBody>
          <a:bodyPr>
            <a:spAutoFit/>
          </a:bodyPr>
          <a:lstStyle/>
          <a:p>
            <a:pPr>
              <a:spcBef>
                <a:spcPct val="50000"/>
              </a:spcBef>
              <a:defRPr/>
            </a:pPr>
            <a:r>
              <a:rPr lang="en-US" altLang="en-US" dirty="0">
                <a:solidFill>
                  <a:schemeClr val="accent4">
                    <a:lumMod val="10000"/>
                  </a:schemeClr>
                </a:solidFill>
              </a:rPr>
              <a:t>5 August</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21515" name="Text Box 11"/>
          <p:cNvSpPr txBox="1">
            <a:spLocks noChangeArrowheads="1"/>
          </p:cNvSpPr>
          <p:nvPr/>
        </p:nvSpPr>
        <p:spPr bwMode="auto">
          <a:xfrm>
            <a:off x="4713288" y="5489575"/>
            <a:ext cx="1011237" cy="892175"/>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1600" dirty="0">
                <a:solidFill>
                  <a:schemeClr val="accent4">
                    <a:lumMod val="10000"/>
                  </a:schemeClr>
                </a:solidFill>
              </a:rPr>
              <a:t> 29 July</a:t>
            </a:r>
            <a:br>
              <a:rPr lang="en-US" altLang="en-US" sz="1600" dirty="0">
                <a:solidFill>
                  <a:schemeClr val="accent4">
                    <a:lumMod val="10000"/>
                  </a:schemeClr>
                </a:solidFill>
              </a:rPr>
            </a:br>
            <a:r>
              <a:rPr lang="en-US" altLang="en-US" dirty="0">
                <a:solidFill>
                  <a:schemeClr val="accent4">
                    <a:lumMod val="10000"/>
                  </a:schemeClr>
                </a:solidFill>
              </a:rPr>
              <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9230" name="Right Arrow 22"/>
          <p:cNvSpPr>
            <a:spLocks noChangeArrowheads="1"/>
          </p:cNvSpPr>
          <p:nvPr/>
        </p:nvSpPr>
        <p:spPr bwMode="auto">
          <a:xfrm>
            <a:off x="2090738" y="3094038"/>
            <a:ext cx="1655762" cy="1079500"/>
          </a:xfrm>
          <a:prstGeom prst="rightArrow">
            <a:avLst>
              <a:gd name="adj1" fmla="val 50000"/>
              <a:gd name="adj2" fmla="val 50020"/>
            </a:avLst>
          </a:prstGeom>
          <a:solidFill>
            <a:srgbClr val="92D05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9231" name="Right Arrow 21"/>
          <p:cNvSpPr>
            <a:spLocks noChangeArrowheads="1"/>
          </p:cNvSpPr>
          <p:nvPr/>
        </p:nvSpPr>
        <p:spPr bwMode="auto">
          <a:xfrm>
            <a:off x="1214438" y="2392363"/>
            <a:ext cx="1655762" cy="1079500"/>
          </a:xfrm>
          <a:prstGeom prst="rightArrow">
            <a:avLst>
              <a:gd name="adj1" fmla="val 50000"/>
              <a:gd name="adj2" fmla="val 50020"/>
            </a:avLst>
          </a:prstGeom>
          <a:solidFill>
            <a:srgbClr val="FFC0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1510" name="Text Box 6"/>
          <p:cNvSpPr txBox="1">
            <a:spLocks noChangeArrowheads="1"/>
          </p:cNvSpPr>
          <p:nvPr/>
        </p:nvSpPr>
        <p:spPr bwMode="auto">
          <a:xfrm>
            <a:off x="1247775" y="2662238"/>
            <a:ext cx="1152525" cy="584200"/>
          </a:xfrm>
          <a:prstGeom prst="rect">
            <a:avLst/>
          </a:prstGeom>
          <a:noFill/>
          <a:ln w="9525">
            <a:noFill/>
            <a:miter lim="800000"/>
            <a:headEnd/>
            <a:tailEnd/>
          </a:ln>
          <a:effectLst/>
        </p:spPr>
        <p:txBody>
          <a:bodyPr>
            <a:spAutoFit/>
          </a:bodyPr>
          <a:lstStyle/>
          <a:p>
            <a:pPr>
              <a:spcBef>
                <a:spcPct val="50000"/>
              </a:spcBef>
              <a:defRPr/>
            </a:pPr>
            <a:r>
              <a:rPr lang="en-US" altLang="en-US" sz="1600" dirty="0">
                <a:solidFill>
                  <a:schemeClr val="accent4">
                    <a:lumMod val="10000"/>
                  </a:schemeClr>
                </a:solidFill>
              </a:rPr>
              <a:t>13 May – </a:t>
            </a:r>
            <a:br>
              <a:rPr lang="en-US" altLang="en-US" sz="1600" dirty="0">
                <a:solidFill>
                  <a:schemeClr val="accent4">
                    <a:lumMod val="10000"/>
                  </a:schemeClr>
                </a:solidFill>
              </a:rPr>
            </a:br>
            <a:r>
              <a:rPr lang="en-US" altLang="en-US" sz="1600" dirty="0">
                <a:solidFill>
                  <a:schemeClr val="accent4">
                    <a:lumMod val="10000"/>
                  </a:schemeClr>
                </a:solidFill>
              </a:rPr>
              <a:t>24 May</a:t>
            </a:r>
          </a:p>
        </p:txBody>
      </p:sp>
      <p:sp>
        <p:nvSpPr>
          <p:cNvPr id="9233" name="Right Arrow 23"/>
          <p:cNvSpPr>
            <a:spLocks noChangeArrowheads="1"/>
          </p:cNvSpPr>
          <p:nvPr/>
        </p:nvSpPr>
        <p:spPr bwMode="auto">
          <a:xfrm>
            <a:off x="776288" y="1582738"/>
            <a:ext cx="1657350" cy="1079500"/>
          </a:xfrm>
          <a:prstGeom prst="rightArrow">
            <a:avLst>
              <a:gd name="adj1" fmla="val 50000"/>
              <a:gd name="adj2" fmla="val 50068"/>
            </a:avLst>
          </a:prstGeom>
          <a:solidFill>
            <a:srgbClr val="00B0F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1509" name="Text Box 5"/>
          <p:cNvSpPr txBox="1">
            <a:spLocks noChangeArrowheads="1"/>
          </p:cNvSpPr>
          <p:nvPr/>
        </p:nvSpPr>
        <p:spPr bwMode="auto">
          <a:xfrm>
            <a:off x="847725" y="1914525"/>
            <a:ext cx="1152525" cy="650875"/>
          </a:xfrm>
          <a:prstGeom prst="rect">
            <a:avLst/>
          </a:prstGeom>
          <a:noFill/>
          <a:ln w="9525">
            <a:noFill/>
            <a:miter lim="800000"/>
            <a:headEnd/>
            <a:tailEnd/>
          </a:ln>
          <a:effectLst/>
        </p:spPr>
        <p:txBody>
          <a:bodyPr>
            <a:spAutoFit/>
          </a:bodyPr>
          <a:lstStyle/>
          <a:p>
            <a:pPr algn="ctr">
              <a:spcBef>
                <a:spcPct val="50000"/>
              </a:spcBef>
              <a:defRPr/>
            </a:pPr>
            <a:r>
              <a:rPr lang="en-US" altLang="en-US" dirty="0">
                <a:solidFill>
                  <a:schemeClr val="accent4">
                    <a:lumMod val="10000"/>
                  </a:schemeClr>
                </a:solidFill>
              </a:rPr>
              <a:t>12 May</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2" name="TextBox 1"/>
          <p:cNvSpPr txBox="1"/>
          <p:nvPr/>
        </p:nvSpPr>
        <p:spPr bwMode="auto">
          <a:xfrm rot="5400000">
            <a:off x="2926902" y="-142569"/>
            <a:ext cx="461665" cy="2880118"/>
          </a:xfrm>
          <a:prstGeom prst="rect">
            <a:avLst/>
          </a:prstGeom>
          <a:noFill/>
        </p:spPr>
        <p:txBody>
          <a:bodyPr vert="vert270">
            <a:spAutoFit/>
          </a:bodyPr>
          <a:lstStyle/>
          <a:p>
            <a:pPr>
              <a:defRPr/>
            </a:pPr>
            <a:r>
              <a:rPr lang="en-NZ" dirty="0">
                <a:latin typeface="Arial" panose="020B0604020202020204" pitchFamily="34" charset="0"/>
                <a:cs typeface="Arial" panose="020B0604020202020204" pitchFamily="34" charset="0"/>
              </a:rPr>
              <a:t>Applications Open</a:t>
            </a:r>
          </a:p>
        </p:txBody>
      </p:sp>
      <p:sp>
        <p:nvSpPr>
          <p:cNvPr id="25" name="Right Arrow 24"/>
          <p:cNvSpPr/>
          <p:nvPr/>
        </p:nvSpPr>
        <p:spPr bwMode="auto">
          <a:xfrm>
            <a:off x="61913" y="836613"/>
            <a:ext cx="1655762" cy="1081087"/>
          </a:xfrm>
          <a:prstGeom prst="rightArrow">
            <a:avLst/>
          </a:prstGeom>
          <a:solidFill>
            <a:srgbClr val="FFFFFF"/>
          </a:solidFill>
          <a:ln w="9525" cap="flat" cmpd="sng" algn="ctr">
            <a:solidFill>
              <a:schemeClr val="tx1"/>
            </a:solidFill>
            <a:prstDash val="solid"/>
            <a:round/>
            <a:headEnd type="none" w="med" len="med"/>
            <a:tailEnd type="none" w="med" len="med"/>
          </a:ln>
          <a:effectLst/>
        </p:spPr>
        <p:txBody>
          <a:bodyPr/>
          <a:lstStyle/>
          <a:p>
            <a:pPr>
              <a:defRPr/>
            </a:pPr>
            <a:endParaRPr lang="en-NZ" dirty="0">
              <a:solidFill>
                <a:schemeClr val="accent4">
                  <a:lumMod val="10000"/>
                </a:schemeClr>
              </a:solidFill>
            </a:endParaRPr>
          </a:p>
        </p:txBody>
      </p:sp>
      <p:sp>
        <p:nvSpPr>
          <p:cNvPr id="21508" name="Text Box 4"/>
          <p:cNvSpPr txBox="1">
            <a:spLocks noChangeArrowheads="1"/>
          </p:cNvSpPr>
          <p:nvPr/>
        </p:nvSpPr>
        <p:spPr bwMode="auto">
          <a:xfrm>
            <a:off x="128588" y="1160463"/>
            <a:ext cx="1295400" cy="650875"/>
          </a:xfrm>
          <a:prstGeom prst="rect">
            <a:avLst/>
          </a:prstGeom>
          <a:noFill/>
          <a:ln w="9525">
            <a:noFill/>
            <a:miter lim="800000"/>
            <a:headEnd/>
            <a:tailEnd/>
          </a:ln>
          <a:effectLst/>
        </p:spPr>
        <p:txBody>
          <a:bodyPr>
            <a:spAutoFit/>
          </a:bodyPr>
          <a:lstStyle/>
          <a:p>
            <a:pPr algn="ctr">
              <a:spcBef>
                <a:spcPct val="50000"/>
              </a:spcBef>
              <a:defRPr/>
            </a:pPr>
            <a:r>
              <a:rPr lang="en-US" altLang="en-US" dirty="0">
                <a:solidFill>
                  <a:schemeClr val="accent4">
                    <a:lumMod val="10000"/>
                  </a:schemeClr>
                </a:solidFill>
              </a:rPr>
              <a:t>15 April</a:t>
            </a:r>
            <a:br>
              <a:rPr lang="en-US" altLang="en-US" dirty="0">
                <a:solidFill>
                  <a:schemeClr val="accent4">
                    <a:lumMod val="10000"/>
                  </a:schemeClr>
                </a:solidFill>
              </a:rPr>
            </a:br>
            <a:endParaRPr lang="en-US" altLang="en-US" dirty="0">
              <a:solidFill>
                <a:schemeClr val="accent4">
                  <a:lumMod val="10000"/>
                </a:schemeClr>
              </a:solidFill>
            </a:endParaRPr>
          </a:p>
        </p:txBody>
      </p:sp>
      <p:sp>
        <p:nvSpPr>
          <p:cNvPr id="40" name="Rectangle 2"/>
          <p:cNvSpPr>
            <a:spLocks noGrp="1" noChangeArrowheads="1"/>
          </p:cNvSpPr>
          <p:nvPr>
            <p:ph type="title"/>
          </p:nvPr>
        </p:nvSpPr>
        <p:spPr>
          <a:xfrm>
            <a:off x="817563" y="282575"/>
            <a:ext cx="7521575" cy="549275"/>
          </a:xfrm>
        </p:spPr>
        <p:txBody>
          <a:bodyPr>
            <a:normAutofit fontScale="90000"/>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The ARC Timeframes</a:t>
            </a:r>
            <a:endParaRPr lang="en-US" altLang="en-US" sz="2400" b="1" u="sng" dirty="0" smtClean="0">
              <a:latin typeface="Arial" panose="020B0604020202020204" pitchFamily="34" charset="0"/>
              <a:ea typeface="+mn-ea"/>
              <a:cs typeface="Arial" panose="020B0604020202020204" pitchFamily="34" charset="0"/>
            </a:endParaRPr>
          </a:p>
        </p:txBody>
      </p:sp>
      <p:sp>
        <p:nvSpPr>
          <p:cNvPr id="28" name="TextBox 27"/>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
        <p:nvSpPr>
          <p:cNvPr id="21511" name="Text Box 7"/>
          <p:cNvSpPr txBox="1">
            <a:spLocks noChangeArrowheads="1"/>
          </p:cNvSpPr>
          <p:nvPr/>
        </p:nvSpPr>
        <p:spPr bwMode="auto">
          <a:xfrm>
            <a:off x="2319338" y="3341688"/>
            <a:ext cx="1196975" cy="584200"/>
          </a:xfrm>
          <a:prstGeom prst="rect">
            <a:avLst/>
          </a:prstGeom>
          <a:noFill/>
          <a:ln w="9525">
            <a:noFill/>
            <a:miter lim="800000"/>
            <a:headEnd/>
            <a:tailEnd/>
          </a:ln>
          <a:effectLst/>
        </p:spPr>
        <p:txBody>
          <a:bodyPr>
            <a:spAutoFit/>
          </a:bodyPr>
          <a:lstStyle/>
          <a:p>
            <a:pPr>
              <a:spcBef>
                <a:spcPct val="50000"/>
              </a:spcBef>
              <a:defRPr/>
            </a:pPr>
            <a:r>
              <a:rPr lang="en-US" altLang="en-US" sz="1600" dirty="0">
                <a:solidFill>
                  <a:schemeClr val="accent4">
                    <a:lumMod val="10000"/>
                  </a:schemeClr>
                </a:solidFill>
              </a:rPr>
              <a:t>27 May – </a:t>
            </a:r>
            <a:br>
              <a:rPr lang="en-US" altLang="en-US" sz="1600" dirty="0">
                <a:solidFill>
                  <a:schemeClr val="accent4">
                    <a:lumMod val="10000"/>
                  </a:schemeClr>
                </a:solidFill>
              </a:rPr>
            </a:br>
            <a:r>
              <a:rPr lang="en-US" altLang="en-US" sz="1600" dirty="0">
                <a:solidFill>
                  <a:schemeClr val="accent4">
                    <a:lumMod val="10000"/>
                  </a:schemeClr>
                </a:solidFill>
              </a:rPr>
              <a:t>5 July</a:t>
            </a:r>
          </a:p>
        </p:txBody>
      </p:sp>
      <p:sp>
        <p:nvSpPr>
          <p:cNvPr id="9242" name="Right Arrow 19"/>
          <p:cNvSpPr>
            <a:spLocks noChangeArrowheads="1"/>
          </p:cNvSpPr>
          <p:nvPr/>
        </p:nvSpPr>
        <p:spPr bwMode="auto">
          <a:xfrm>
            <a:off x="4541838" y="5873750"/>
            <a:ext cx="1381125" cy="523875"/>
          </a:xfrm>
          <a:prstGeom prst="rightArrow">
            <a:avLst>
              <a:gd name="adj1" fmla="val 50000"/>
              <a:gd name="adj2" fmla="val 49969"/>
            </a:avLst>
          </a:prstGeom>
          <a:solidFill>
            <a:srgbClr val="FFFF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NZ" altLang="en-US" dirty="0"/>
          </a:p>
        </p:txBody>
      </p:sp>
      <p:sp>
        <p:nvSpPr>
          <p:cNvPr id="27" name="Text Box 11"/>
          <p:cNvSpPr txBox="1">
            <a:spLocks noChangeArrowheads="1"/>
          </p:cNvSpPr>
          <p:nvPr/>
        </p:nvSpPr>
        <p:spPr bwMode="auto">
          <a:xfrm>
            <a:off x="4510088" y="5965825"/>
            <a:ext cx="1214437" cy="892175"/>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1600" dirty="0">
                <a:solidFill>
                  <a:schemeClr val="accent4">
                    <a:lumMod val="10000"/>
                  </a:schemeClr>
                </a:solidFill>
              </a:rPr>
              <a:t>  12 August</a:t>
            </a:r>
            <a:br>
              <a:rPr lang="en-US" altLang="en-US" sz="1600" dirty="0">
                <a:solidFill>
                  <a:schemeClr val="accent4">
                    <a:lumMod val="10000"/>
                  </a:schemeClr>
                </a:solidFill>
              </a:rPr>
            </a:br>
            <a:r>
              <a:rPr lang="en-US" altLang="en-US" dirty="0">
                <a:solidFill>
                  <a:schemeClr val="accent4">
                    <a:lumMod val="10000"/>
                  </a:schemeClr>
                </a:solidFill>
              </a:rPr>
              <a:t/>
            </a:r>
            <a:br>
              <a:rPr lang="en-US" altLang="en-US" dirty="0">
                <a:solidFill>
                  <a:schemeClr val="accent4">
                    <a:lumMod val="10000"/>
                  </a:schemeClr>
                </a:solidFill>
              </a:rPr>
            </a:br>
            <a:endParaRPr lang="en-US" altLang="en-US" dirty="0">
              <a:solidFill>
                <a:schemeClr val="accent4">
                  <a:lumMod val="10000"/>
                </a:schemeClr>
              </a:solidFill>
            </a:endParaRPr>
          </a:p>
        </p:txBody>
      </p:sp>
    </p:spTree>
    <p:extLst>
      <p:ext uri="{BB962C8B-B14F-4D97-AF65-F5344CB8AC3E}">
        <p14:creationId xmlns:p14="http://schemas.microsoft.com/office/powerpoint/2010/main" val="2740106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3550" y="2132856"/>
            <a:ext cx="8229600" cy="1152277"/>
          </a:xfrm>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THE APPLICATION PROCESS</a:t>
            </a:r>
          </a:p>
        </p:txBody>
      </p:sp>
      <p:sp>
        <p:nvSpPr>
          <p:cNvPr id="6" name="TextBox 5"/>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pic>
        <p:nvPicPr>
          <p:cNvPr id="10245" name="Picture 6" descr="C:\Users\VeronicaBl\AppData\Local\Microsoft\Windows\Temporary Internet Files\Content.IE5\RC9KL323\jobapplicationcartoon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1738" y="3861048"/>
            <a:ext cx="2143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1686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NZ" b="1" u="sng" dirty="0" smtClean="0">
                <a:latin typeface="Arial" panose="020B0604020202020204" pitchFamily="34" charset="0"/>
                <a:cs typeface="Arial" panose="020B0604020202020204" pitchFamily="34" charset="0"/>
              </a:rPr>
              <a:t>WHO NEEDS TO APPLY?</a:t>
            </a:r>
            <a:endParaRPr lang="en-NZ" b="1"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27584" y="1700808"/>
            <a:ext cx="7521575" cy="4463728"/>
          </a:xfrm>
        </p:spPr>
        <p:txBody>
          <a:bodyPr>
            <a:normAutofit fontScale="92500" lnSpcReduction="20000"/>
          </a:bodyPr>
          <a:lstStyle/>
          <a:p>
            <a:pPr marL="0" indent="0">
              <a:buNone/>
              <a:defRPr/>
            </a:pPr>
            <a:r>
              <a:rPr lang="en-NZ" b="1" dirty="0" smtClean="0">
                <a:latin typeface="Arial" panose="020B0604020202020204" pitchFamily="34" charset="0"/>
                <a:cs typeface="Arial" panose="020B0604020202020204" pitchFamily="34" charset="0"/>
              </a:rPr>
              <a:t>You need to apply via the Annual Recruitment Cycle if:</a:t>
            </a:r>
          </a:p>
          <a:p>
            <a:pPr marL="0" indent="0">
              <a:buNone/>
              <a:defRPr/>
            </a:pPr>
            <a:endParaRPr lang="en-NZ" b="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NZ" b="0" dirty="0" smtClean="0">
                <a:latin typeface="Arial" panose="020B0604020202020204" pitchFamily="34" charset="0"/>
                <a:cs typeface="Arial" panose="020B0604020202020204" pitchFamily="34" charset="0"/>
              </a:rPr>
              <a:t>You are a House Officer ready to step up to a designated SHO or Registrar position</a:t>
            </a:r>
          </a:p>
          <a:p>
            <a:pPr marL="285750" indent="-285750">
              <a:buFont typeface="Arial" panose="020B0604020202020204" pitchFamily="34" charset="0"/>
              <a:buChar char="•"/>
              <a:defRPr/>
            </a:pPr>
            <a:endParaRPr lang="en-NZ" b="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NZ" b="0" dirty="0" smtClean="0">
                <a:latin typeface="Arial" panose="020B0604020202020204" pitchFamily="34" charset="0"/>
                <a:cs typeface="Arial" panose="020B0604020202020204" pitchFamily="34" charset="0"/>
              </a:rPr>
              <a:t>You are a Basic Trainee Medicine Registrar applying for Advanced Training </a:t>
            </a:r>
          </a:p>
          <a:p>
            <a:pPr marL="285750" indent="-285750">
              <a:buFont typeface="Arial" panose="020B0604020202020204" pitchFamily="34" charset="0"/>
              <a:buChar char="•"/>
              <a:defRPr/>
            </a:pPr>
            <a:endParaRPr lang="en-NZ" b="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NZ" b="0" dirty="0" smtClean="0">
                <a:latin typeface="Arial" panose="020B0604020202020204" pitchFamily="34" charset="0"/>
                <a:cs typeface="Arial" panose="020B0604020202020204" pitchFamily="34" charset="0"/>
              </a:rPr>
              <a:t>You are wanting sub-specialty exposure or needing a run for dual training purposes as a Medicine Registrar</a:t>
            </a:r>
          </a:p>
          <a:p>
            <a:pPr marL="285750" indent="-285750">
              <a:buFont typeface="Arial" panose="020B0604020202020204" pitchFamily="34" charset="0"/>
              <a:buChar char="•"/>
              <a:defRPr/>
            </a:pPr>
            <a:endParaRPr lang="en-NZ" b="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NZ" b="0" dirty="0" smtClean="0">
                <a:latin typeface="Arial" panose="020B0604020202020204" pitchFamily="34" charset="0"/>
                <a:cs typeface="Arial" panose="020B0604020202020204" pitchFamily="34" charset="0"/>
              </a:rPr>
              <a:t>If you are friends with or know of other House Officers or Registrars outside the Auckland region that you know want to come to our region next year, please ensure they apply</a:t>
            </a:r>
          </a:p>
          <a:p>
            <a:pPr marL="285750" indent="-285750">
              <a:buFont typeface="Arial" panose="020B0604020202020204" pitchFamily="34" charset="0"/>
              <a:buChar char="•"/>
              <a:defRPr/>
            </a:pPr>
            <a:endParaRPr lang="en-NZ" b="0" dirty="0" smtClean="0">
              <a:latin typeface="Arial" panose="020B0604020202020204" pitchFamily="34" charset="0"/>
              <a:cs typeface="Arial" panose="020B0604020202020204" pitchFamily="34" charset="0"/>
            </a:endParaRPr>
          </a:p>
          <a:p>
            <a:pPr marL="0" indent="0">
              <a:buNone/>
              <a:defRPr/>
            </a:pPr>
            <a:r>
              <a:rPr lang="en-NZ" b="0" dirty="0" smtClean="0">
                <a:latin typeface="Arial" panose="020B0604020202020204" pitchFamily="34" charset="0"/>
                <a:cs typeface="Arial" panose="020B0604020202020204" pitchFamily="34" charset="0"/>
              </a:rPr>
              <a:t>NOTE: If you are a current employee in on-going employment (not on a fixed term contract) and you are unsuccessful in obtaining one of the above positions applied for, then you will remain in your current role.</a:t>
            </a:r>
            <a:endParaRPr lang="en-NZ"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76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3550" y="1844825"/>
            <a:ext cx="8229600" cy="1728191"/>
          </a:xfrm>
        </p:spPr>
        <p:txBody>
          <a:bodyPr>
            <a:normAutofit fontScale="90000"/>
          </a:bodyPr>
          <a:lstStyle/>
          <a:p>
            <a:pPr algn="ctr" eaLnBrk="1" fontAlgn="auto" hangingPunct="1">
              <a:spcAft>
                <a:spcPts val="0"/>
              </a:spcAft>
              <a:defRPr/>
            </a:pPr>
            <a:r>
              <a:rPr lang="en-US" altLang="en-US" dirty="0" smtClean="0"/>
              <a:t/>
            </a:r>
            <a:br>
              <a:rPr lang="en-US" altLang="en-US" dirty="0" smtClean="0"/>
            </a:br>
            <a:r>
              <a:rPr lang="en-US" altLang="en-US" u="sng" dirty="0" smtClean="0"/>
              <a:t>Q: IF YOU WERE EMPLOYING A HOUSE OFFICER FOR THEIR FIRST JOB, WHAT WOULD YOU LOOK FOR IN AN APPLICATION</a:t>
            </a:r>
            <a:r>
              <a:rPr lang="en-US" altLang="en-US" dirty="0" smtClean="0"/>
              <a:t/>
            </a:r>
            <a:br>
              <a:rPr lang="en-US" altLang="en-US" dirty="0" smtClean="0"/>
            </a:br>
            <a:r>
              <a:rPr lang="en-US" altLang="en-US" i="1" dirty="0"/>
              <a:t/>
            </a:r>
            <a:br>
              <a:rPr lang="en-US" altLang="en-US" i="1" dirty="0"/>
            </a:br>
            <a:endParaRPr lang="en-US" altLang="en-US" dirty="0" smtClean="0"/>
          </a:p>
        </p:txBody>
      </p:sp>
      <p:sp>
        <p:nvSpPr>
          <p:cNvPr id="2" name="TextBox 1"/>
          <p:cNvSpPr txBox="1"/>
          <p:nvPr/>
        </p:nvSpPr>
        <p:spPr>
          <a:xfrm>
            <a:off x="1691680" y="3933056"/>
            <a:ext cx="5976938" cy="1446212"/>
          </a:xfrm>
          <a:prstGeom prst="rect">
            <a:avLst/>
          </a:prstGeom>
          <a:noFill/>
        </p:spPr>
        <p:txBody>
          <a:bodyPr>
            <a:spAutoFit/>
          </a:bodyPr>
          <a:lstStyle/>
          <a:p>
            <a:pPr algn="ctr">
              <a:defRPr/>
            </a:pPr>
            <a:r>
              <a:rPr lang="en-US" altLang="en-US" sz="4400" dirty="0">
                <a:effectLst>
                  <a:outerShdw blurRad="38100" dist="38100" dir="2700000" algn="tl">
                    <a:srgbClr val="000000"/>
                  </a:outerShdw>
                </a:effectLst>
                <a:latin typeface="+mj-lt"/>
                <a:ea typeface="+mj-ea"/>
                <a:cs typeface="+mj-cs"/>
              </a:rPr>
              <a:t>Think</a:t>
            </a:r>
            <a:r>
              <a:rPr lang="en-US" altLang="en-US" dirty="0"/>
              <a:t> </a:t>
            </a:r>
            <a:r>
              <a:rPr lang="en-US" altLang="en-US" sz="4400" dirty="0" smtClean="0">
                <a:effectLst>
                  <a:outerShdw blurRad="38100" dist="38100" dir="2700000" algn="tl">
                    <a:srgbClr val="000000"/>
                  </a:outerShdw>
                </a:effectLst>
                <a:latin typeface="+mj-lt"/>
                <a:ea typeface="+mj-ea"/>
                <a:cs typeface="+mj-cs"/>
              </a:rPr>
              <a:t>like</a:t>
            </a:r>
            <a:r>
              <a:rPr lang="en-US" altLang="en-US" dirty="0" smtClean="0"/>
              <a:t> </a:t>
            </a:r>
            <a:r>
              <a:rPr lang="en-US" altLang="en-US" sz="4400" dirty="0">
                <a:effectLst>
                  <a:outerShdw blurRad="38100" dist="38100" dir="2700000" algn="tl">
                    <a:srgbClr val="000000"/>
                  </a:outerShdw>
                </a:effectLst>
                <a:latin typeface="+mj-lt"/>
                <a:ea typeface="+mj-ea"/>
                <a:cs typeface="+mj-cs"/>
              </a:rPr>
              <a:t>an</a:t>
            </a:r>
            <a:r>
              <a:rPr lang="en-US" altLang="en-US" dirty="0"/>
              <a:t> </a:t>
            </a:r>
            <a:r>
              <a:rPr lang="en-US" altLang="en-US" sz="4400" dirty="0">
                <a:solidFill>
                  <a:srgbClr val="FF6600"/>
                </a:solidFill>
                <a:effectLst>
                  <a:outerShdw blurRad="38100" dist="38100" dir="2700000" algn="tl">
                    <a:srgbClr val="000000"/>
                  </a:outerShdw>
                </a:effectLst>
                <a:latin typeface="+mj-lt"/>
                <a:ea typeface="+mj-ea"/>
                <a:cs typeface="+mj-cs"/>
              </a:rPr>
              <a:t>employer</a:t>
            </a:r>
          </a:p>
          <a:p>
            <a:pPr>
              <a:defRPr/>
            </a:pPr>
            <a:endParaRPr lang="en-NZ" sz="4400" b="1" i="1" dirty="0">
              <a:solidFill>
                <a:schemeClr val="tx2"/>
              </a:solidFill>
              <a:effectLst>
                <a:outerShdw blurRad="38100" dist="38100" dir="2700000" algn="tl">
                  <a:srgbClr val="000000"/>
                </a:outerShdw>
              </a:effectLst>
              <a:latin typeface="+mj-lt"/>
              <a:ea typeface="+mj-ea"/>
              <a:cs typeface="+mj-cs"/>
            </a:endParaRPr>
          </a:p>
        </p:txBody>
      </p:sp>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13463344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3550" y="28575"/>
            <a:ext cx="8229600" cy="1139825"/>
          </a:xfrm>
        </p:spPr>
        <p:txBody>
          <a:bodyPr>
            <a:normAutofit/>
          </a:bodyPr>
          <a:lstStyle/>
          <a:p>
            <a:pPr algn="ctr" eaLnBrk="1" fontAlgn="auto" hangingPunct="1">
              <a:spcAft>
                <a:spcPts val="0"/>
              </a:spcAft>
              <a:defRPr/>
            </a:pPr>
            <a:r>
              <a:rPr lang="en-US" altLang="en-US" sz="3200" b="1" u="sng" dirty="0" smtClean="0">
                <a:latin typeface="Arial" panose="020B0604020202020204" pitchFamily="34" charset="0"/>
                <a:cs typeface="Arial" panose="020B0604020202020204" pitchFamily="34" charset="0"/>
              </a:rPr>
              <a:t>CONFIRM REFEREES</a:t>
            </a:r>
          </a:p>
        </p:txBody>
      </p:sp>
      <p:sp>
        <p:nvSpPr>
          <p:cNvPr id="12291" name="Rectangle 3"/>
          <p:cNvSpPr>
            <a:spLocks noGrp="1" noChangeArrowheads="1"/>
          </p:cNvSpPr>
          <p:nvPr>
            <p:ph type="body" sz="half" idx="1"/>
          </p:nvPr>
        </p:nvSpPr>
        <p:spPr>
          <a:xfrm>
            <a:off x="468313" y="1052512"/>
            <a:ext cx="8531225" cy="5400824"/>
          </a:xfrm>
        </p:spPr>
        <p:txBody>
          <a:bodyPr>
            <a:normAutofit fontScale="92500" lnSpcReduction="10000"/>
          </a:bodyPr>
          <a:lstStyle/>
          <a:p>
            <a:pPr marL="0" indent="0" algn="ctr" eaLnBrk="1" hangingPunct="1">
              <a:lnSpc>
                <a:spcPct val="90000"/>
              </a:lnSpc>
              <a:defRPr/>
            </a:pPr>
            <a:r>
              <a:rPr lang="en-US" altLang="en-US" sz="1800" b="0" dirty="0" smtClean="0">
                <a:latin typeface="Arial" panose="020B0604020202020204" pitchFamily="34" charset="0"/>
                <a:cs typeface="Arial" panose="020B0604020202020204" pitchFamily="34" charset="0"/>
              </a:rPr>
              <a:t>Contact your referees </a:t>
            </a:r>
            <a:r>
              <a:rPr lang="en-US" altLang="en-US" sz="1800" b="0" dirty="0" smtClean="0">
                <a:solidFill>
                  <a:srgbClr val="FF6600"/>
                </a:solidFill>
                <a:latin typeface="Arial" panose="020B0604020202020204" pitchFamily="34" charset="0"/>
                <a:cs typeface="Arial" panose="020B0604020202020204" pitchFamily="34" charset="0"/>
              </a:rPr>
              <a:t>before</a:t>
            </a:r>
            <a:r>
              <a:rPr lang="en-US" altLang="en-US" sz="1800" b="0" dirty="0" smtClean="0">
                <a:latin typeface="Arial" panose="020B0604020202020204" pitchFamily="34" charset="0"/>
                <a:cs typeface="Arial" panose="020B0604020202020204" pitchFamily="34" charset="0"/>
              </a:rPr>
              <a:t> uploading them to the Reference website</a:t>
            </a:r>
          </a:p>
          <a:p>
            <a:pPr marL="0" indent="0" algn="ctr" eaLnBrk="1" hangingPunct="1">
              <a:lnSpc>
                <a:spcPct val="90000"/>
              </a:lnSpc>
              <a:defRPr/>
            </a:pPr>
            <a:endParaRPr lang="en-US" altLang="en-US" sz="24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0" indent="0" eaLnBrk="1" hangingPunct="1">
              <a:lnSpc>
                <a:spcPct val="90000"/>
              </a:lnSpc>
              <a:defRPr/>
            </a:pPr>
            <a:endParaRPr lang="en-US" altLang="en-US" sz="2800" b="0" dirty="0" smtClean="0">
              <a:latin typeface="Arial" panose="020B0604020202020204" pitchFamily="34" charset="0"/>
              <a:cs typeface="Arial" panose="020B0604020202020204" pitchFamily="34" charset="0"/>
            </a:endParaRPr>
          </a:p>
          <a:p>
            <a:pPr marL="457200" indent="-457200" eaLnBrk="1" hangingPunct="1">
              <a:lnSpc>
                <a:spcPct val="90000"/>
              </a:lnSpc>
              <a:buFont typeface="Arial" panose="020B0604020202020204" pitchFamily="34" charset="0"/>
              <a:buChar char="•"/>
              <a:defRPr/>
            </a:pPr>
            <a:endParaRPr lang="en-US" altLang="en-US" b="0" dirty="0" smtClean="0">
              <a:latin typeface="Arial" panose="020B0604020202020204" pitchFamily="34" charset="0"/>
              <a:cs typeface="Arial" panose="020B0604020202020204" pitchFamily="34" charset="0"/>
            </a:endParaRPr>
          </a:p>
          <a:p>
            <a:pPr marL="457200" indent="-457200" eaLnBrk="1" hangingPunct="1">
              <a:lnSpc>
                <a:spcPct val="90000"/>
              </a:lnSpc>
              <a:buFont typeface="Arial" panose="020B0604020202020204" pitchFamily="34" charset="0"/>
              <a:buChar char="•"/>
              <a:defRPr/>
            </a:pPr>
            <a:endParaRPr lang="en-US" altLang="en-US" sz="2100" b="0" dirty="0" smtClean="0">
              <a:latin typeface="Arial" panose="020B0604020202020204" pitchFamily="34" charset="0"/>
              <a:cs typeface="Arial" panose="020B0604020202020204" pitchFamily="34" charset="0"/>
            </a:endParaRPr>
          </a:p>
          <a:p>
            <a:pPr marL="457200" indent="-457200" eaLnBrk="1" hangingPunct="1">
              <a:lnSpc>
                <a:spcPct val="90000"/>
              </a:lnSpc>
              <a:buFont typeface="Arial" panose="020B0604020202020204" pitchFamily="34" charset="0"/>
              <a:buChar char="•"/>
              <a:defRPr/>
            </a:pPr>
            <a:r>
              <a:rPr lang="en-US" altLang="en-US" sz="2100" b="0" dirty="0" smtClean="0">
                <a:latin typeface="Arial" panose="020B0604020202020204" pitchFamily="34" charset="0"/>
                <a:cs typeface="Arial" panose="020B0604020202020204" pitchFamily="34" charset="0"/>
              </a:rPr>
              <a:t>Add to your CV as above – You need to know this Information in order to upload to our reference website</a:t>
            </a:r>
          </a:p>
          <a:p>
            <a:pPr marL="457200" indent="-457200" eaLnBrk="1" hangingPunct="1">
              <a:lnSpc>
                <a:spcPct val="90000"/>
              </a:lnSpc>
              <a:buFont typeface="Arial" panose="020B0604020202020204" pitchFamily="34" charset="0"/>
              <a:buChar char="•"/>
              <a:defRPr/>
            </a:pPr>
            <a:r>
              <a:rPr lang="en-US" altLang="en-US" sz="2100" b="0" dirty="0" smtClean="0">
                <a:latin typeface="Arial" panose="020B0604020202020204" pitchFamily="34" charset="0"/>
                <a:cs typeface="Arial" panose="020B0604020202020204" pitchFamily="34" charset="0"/>
              </a:rPr>
              <a:t>Relief run? Still required – most recent experience</a:t>
            </a:r>
          </a:p>
          <a:p>
            <a:pPr marL="457200" indent="-457200" eaLnBrk="1" hangingPunct="1">
              <a:lnSpc>
                <a:spcPct val="90000"/>
              </a:lnSpc>
              <a:buFont typeface="Arial" panose="020B0604020202020204" pitchFamily="34" charset="0"/>
              <a:buChar char="•"/>
              <a:defRPr/>
            </a:pPr>
            <a:r>
              <a:rPr lang="en-US" altLang="en-US" sz="2100" b="0" dirty="0" smtClean="0">
                <a:latin typeface="Arial" panose="020B0604020202020204" pitchFamily="34" charset="0"/>
                <a:cs typeface="Arial" panose="020B0604020202020204" pitchFamily="34" charset="0"/>
              </a:rPr>
              <a:t>Back up supervisors</a:t>
            </a:r>
          </a:p>
        </p:txBody>
      </p:sp>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graphicFrame>
        <p:nvGraphicFramePr>
          <p:cNvPr id="3" name="Table 2"/>
          <p:cNvGraphicFramePr>
            <a:graphicFrameLocks noGrp="1"/>
          </p:cNvGraphicFramePr>
          <p:nvPr>
            <p:extLst>
              <p:ext uri="{D42A27DB-BD31-4B8C-83A1-F6EECF244321}">
                <p14:modId xmlns:p14="http://schemas.microsoft.com/office/powerpoint/2010/main" val="2826012831"/>
              </p:ext>
            </p:extLst>
          </p:nvPr>
        </p:nvGraphicFramePr>
        <p:xfrm>
          <a:off x="468313" y="1412875"/>
          <a:ext cx="7775574" cy="3630919"/>
        </p:xfrm>
        <a:graphic>
          <a:graphicData uri="http://schemas.openxmlformats.org/drawingml/2006/table">
            <a:tbl>
              <a:tblPr firstRow="1" firstCol="1" lastRow="1" lastCol="1" bandRow="1" bandCol="1"/>
              <a:tblGrid>
                <a:gridCol w="1439921"/>
                <a:gridCol w="1005602"/>
                <a:gridCol w="1065997"/>
                <a:gridCol w="1191347"/>
                <a:gridCol w="1056818"/>
                <a:gridCol w="791957"/>
                <a:gridCol w="1223932"/>
              </a:tblGrid>
              <a:tr h="365680">
                <a:tc>
                  <a:txBody>
                    <a:bodyPr/>
                    <a:lstStyle/>
                    <a:p>
                      <a:pPr>
                        <a:spcBef>
                          <a:spcPts val="300"/>
                        </a:spcBef>
                        <a:spcAft>
                          <a:spcPts val="300"/>
                        </a:spcAft>
                        <a:tabLst>
                          <a:tab pos="1264285" algn="l"/>
                          <a:tab pos="3792855" algn="l"/>
                        </a:tabLst>
                      </a:pPr>
                      <a:endParaRPr lang="en-NZ" sz="14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spcAft>
                          <a:spcPts val="0"/>
                        </a:spcAft>
                        <a:tabLst>
                          <a:tab pos="1264285" algn="l"/>
                          <a:tab pos="3792855" algn="l"/>
                        </a:tabLst>
                      </a:pPr>
                      <a:r>
                        <a:rPr lang="en-NZ" sz="1200" b="1" dirty="0">
                          <a:effectLst/>
                          <a:latin typeface="Arial"/>
                          <a:ea typeface="Times New Roman"/>
                        </a:rPr>
                        <a:t>Supervisor </a:t>
                      </a:r>
                      <a:endParaRPr lang="en-NZ" sz="1200" b="1" dirty="0" smtClean="0">
                        <a:effectLst/>
                        <a:latin typeface="Arial"/>
                        <a:ea typeface="Times New Roman"/>
                      </a:endParaRPr>
                    </a:p>
                    <a:p>
                      <a:pPr>
                        <a:spcBef>
                          <a:spcPts val="0"/>
                        </a:spcBef>
                        <a:spcAft>
                          <a:spcPts val="0"/>
                        </a:spcAft>
                        <a:tabLst>
                          <a:tab pos="1264285" algn="l"/>
                          <a:tab pos="3792855" algn="l"/>
                        </a:tabLst>
                      </a:pPr>
                      <a:r>
                        <a:rPr lang="en-NZ" sz="1200" b="1" dirty="0" smtClean="0">
                          <a:effectLst/>
                          <a:latin typeface="Arial"/>
                          <a:ea typeface="Times New Roman"/>
                        </a:rPr>
                        <a:t>Name</a:t>
                      </a:r>
                      <a:endParaRPr lang="en-NZ" sz="12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US" sz="1200" b="1" dirty="0" smtClean="0">
                          <a:effectLst/>
                          <a:latin typeface="Arial"/>
                          <a:ea typeface="Times New Roman"/>
                        </a:rPr>
                        <a:t>Supervisor</a:t>
                      </a:r>
                      <a:r>
                        <a:rPr lang="en-US" sz="1200" b="1" baseline="0" dirty="0" smtClean="0">
                          <a:effectLst/>
                          <a:latin typeface="Arial"/>
                          <a:ea typeface="Times New Roman"/>
                        </a:rPr>
                        <a:t> Position/Title</a:t>
                      </a:r>
                      <a:endParaRPr lang="en-NZ" sz="12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spcAft>
                          <a:spcPts val="0"/>
                        </a:spcAft>
                        <a:tabLst>
                          <a:tab pos="1264285" algn="l"/>
                          <a:tab pos="3792855" algn="l"/>
                        </a:tabLst>
                      </a:pPr>
                      <a:r>
                        <a:rPr lang="en-NZ" sz="1200" b="1" dirty="0" smtClean="0">
                          <a:effectLst/>
                          <a:latin typeface="Arial"/>
                          <a:ea typeface="Times New Roman"/>
                        </a:rPr>
                        <a:t>Supervisor</a:t>
                      </a:r>
                    </a:p>
                    <a:p>
                      <a:pPr>
                        <a:spcBef>
                          <a:spcPts val="0"/>
                        </a:spcBef>
                        <a:spcAft>
                          <a:spcPts val="0"/>
                        </a:spcAft>
                        <a:tabLst>
                          <a:tab pos="1264285" algn="l"/>
                          <a:tab pos="3792855" algn="l"/>
                        </a:tabLst>
                      </a:pPr>
                      <a:r>
                        <a:rPr lang="en-NZ" sz="1200" b="1" dirty="0" smtClean="0">
                          <a:effectLst/>
                          <a:latin typeface="Arial"/>
                          <a:ea typeface="Times New Roman"/>
                        </a:rPr>
                        <a:t>Email Address</a:t>
                      </a:r>
                      <a:endParaRPr lang="en-NZ" sz="12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spcAft>
                          <a:spcPts val="0"/>
                        </a:spcAft>
                        <a:tabLst>
                          <a:tab pos="1264285" algn="l"/>
                          <a:tab pos="3792855" algn="l"/>
                        </a:tabLst>
                      </a:pPr>
                      <a:r>
                        <a:rPr lang="en-US" sz="1200" b="1" dirty="0" smtClean="0">
                          <a:effectLst/>
                          <a:latin typeface="Arial" panose="020B0604020202020204" pitchFamily="34" charset="0"/>
                          <a:ea typeface="Times New Roman"/>
                          <a:cs typeface="Arial" panose="020B0604020202020204" pitchFamily="34" charset="0"/>
                        </a:rPr>
                        <a:t>Supervisor</a:t>
                      </a:r>
                    </a:p>
                    <a:p>
                      <a:pPr>
                        <a:spcBef>
                          <a:spcPts val="0"/>
                        </a:spcBef>
                        <a:spcAft>
                          <a:spcPts val="0"/>
                        </a:spcAft>
                        <a:tabLst>
                          <a:tab pos="1264285" algn="l"/>
                          <a:tab pos="3792855" algn="l"/>
                        </a:tabLst>
                      </a:pPr>
                      <a:r>
                        <a:rPr lang="en-US" sz="1200" b="1" dirty="0" smtClean="0">
                          <a:effectLst/>
                          <a:latin typeface="Arial" panose="020B0604020202020204" pitchFamily="34" charset="0"/>
                          <a:ea typeface="Times New Roman"/>
                          <a:cs typeface="Arial" panose="020B0604020202020204" pitchFamily="34" charset="0"/>
                        </a:rPr>
                        <a:t>Phone #</a:t>
                      </a:r>
                      <a:endParaRPr lang="en-NZ" sz="1200" b="1" dirty="0">
                        <a:effectLst/>
                        <a:latin typeface="Arial" panose="020B0604020202020204" pitchFamily="34" charset="0"/>
                        <a:ea typeface="Times New Roman"/>
                        <a:cs typeface="Arial" panose="020B0604020202020204" pitchFamily="34" charset="0"/>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spcAft>
                          <a:spcPts val="0"/>
                        </a:spcAft>
                        <a:tabLst>
                          <a:tab pos="1264285" algn="l"/>
                          <a:tab pos="3792855" algn="l"/>
                        </a:tabLst>
                      </a:pPr>
                      <a:r>
                        <a:rPr lang="en-US" sz="1200" b="1" dirty="0" smtClean="0">
                          <a:effectLst/>
                          <a:latin typeface="Arial" panose="020B0604020202020204" pitchFamily="34" charset="0"/>
                          <a:ea typeface="Times New Roman"/>
                          <a:cs typeface="Arial" panose="020B0604020202020204" pitchFamily="34" charset="0"/>
                        </a:rPr>
                        <a:t>Place of work</a:t>
                      </a:r>
                      <a:endParaRPr lang="en-NZ" sz="1200" b="1" dirty="0">
                        <a:effectLst/>
                        <a:latin typeface="Arial" panose="020B0604020202020204" pitchFamily="34" charset="0"/>
                        <a:ea typeface="Times New Roman"/>
                        <a:cs typeface="Arial" panose="020B0604020202020204" pitchFamily="34" charset="0"/>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1264285" algn="l"/>
                          <a:tab pos="3792855" algn="l"/>
                        </a:tabLst>
                        <a:defRPr/>
                      </a:pPr>
                      <a:r>
                        <a:rPr lang="en-NZ" sz="1200" b="1" dirty="0" smtClean="0">
                          <a:effectLst/>
                          <a:latin typeface="Arial"/>
                          <a:ea typeface="Times New Roman"/>
                        </a:rPr>
                        <a:t>Dates of </a:t>
                      </a:r>
                    </a:p>
                    <a:p>
                      <a:pPr marL="0" marR="0" indent="0" algn="l" defTabSz="914400" rtl="0" eaLnBrk="1" fontAlgn="auto" latinLnBrk="0" hangingPunct="1">
                        <a:lnSpc>
                          <a:spcPct val="100000"/>
                        </a:lnSpc>
                        <a:spcBef>
                          <a:spcPts val="0"/>
                        </a:spcBef>
                        <a:spcAft>
                          <a:spcPts val="0"/>
                        </a:spcAft>
                        <a:buClrTx/>
                        <a:buSzTx/>
                        <a:buFontTx/>
                        <a:buNone/>
                        <a:tabLst>
                          <a:tab pos="1264285" algn="l"/>
                          <a:tab pos="3792855" algn="l"/>
                        </a:tabLst>
                        <a:defRPr/>
                      </a:pPr>
                      <a:r>
                        <a:rPr lang="en-NZ" sz="1200" b="1" dirty="0" smtClean="0">
                          <a:effectLst/>
                          <a:latin typeface="Arial"/>
                          <a:ea typeface="Times New Roman"/>
                        </a:rPr>
                        <a:t>supervision</a:t>
                      </a:r>
                      <a:endParaRPr lang="en-NZ" sz="1200" dirty="0" smtClean="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833">
                <a:tc>
                  <a:txBody>
                    <a:bodyPr/>
                    <a:lstStyle/>
                    <a:p>
                      <a:pPr>
                        <a:spcBef>
                          <a:spcPts val="300"/>
                        </a:spcBef>
                        <a:spcAft>
                          <a:spcPts val="300"/>
                        </a:spcAft>
                        <a:tabLst>
                          <a:tab pos="1264285" algn="l"/>
                          <a:tab pos="3792855" algn="l"/>
                        </a:tabLst>
                      </a:pPr>
                      <a:r>
                        <a:rPr lang="en-NZ" sz="1000" b="1" dirty="0">
                          <a:effectLst/>
                          <a:latin typeface="Arial"/>
                          <a:ea typeface="Times New Roman"/>
                        </a:rPr>
                        <a:t>Current </a:t>
                      </a:r>
                      <a:r>
                        <a:rPr lang="en-NZ" sz="1000" b="1" dirty="0" smtClean="0">
                          <a:effectLst/>
                          <a:latin typeface="Arial"/>
                          <a:ea typeface="Times New Roman"/>
                        </a:rPr>
                        <a:t>run </a:t>
                      </a:r>
                      <a:r>
                        <a:rPr lang="en-NZ" sz="1000" b="1" dirty="0">
                          <a:effectLst/>
                          <a:latin typeface="Arial"/>
                          <a:ea typeface="Times New Roman"/>
                        </a:rPr>
                        <a:t>supervisor</a:t>
                      </a:r>
                      <a:endParaRPr lang="en-NZ" sz="1000" dirty="0">
                        <a:effectLst/>
                        <a:latin typeface="Times New Roman"/>
                        <a:ea typeface="Times New Roman"/>
                      </a:endParaRPr>
                    </a:p>
                    <a:p>
                      <a:pPr>
                        <a:spcBef>
                          <a:spcPts val="300"/>
                        </a:spcBef>
                        <a:spcAft>
                          <a:spcPts val="300"/>
                        </a:spcAft>
                        <a:tabLst>
                          <a:tab pos="1264285" algn="l"/>
                          <a:tab pos="3792855" algn="l"/>
                        </a:tabLst>
                      </a:pPr>
                      <a:r>
                        <a:rPr lang="en-NZ" sz="900" b="1" i="1" dirty="0" smtClean="0">
                          <a:solidFill>
                            <a:srgbClr val="FF6600"/>
                          </a:solidFill>
                          <a:effectLst/>
                          <a:latin typeface="Arial"/>
                          <a:ea typeface="Times New Roman"/>
                        </a:rPr>
                        <a:t>House</a:t>
                      </a:r>
                      <a:r>
                        <a:rPr lang="en-NZ" sz="900" b="1" i="1" baseline="0" dirty="0" smtClean="0">
                          <a:solidFill>
                            <a:srgbClr val="FF6600"/>
                          </a:solidFill>
                          <a:effectLst/>
                          <a:latin typeface="Arial"/>
                          <a:ea typeface="Times New Roman"/>
                        </a:rPr>
                        <a:t> Officers</a:t>
                      </a:r>
                      <a:r>
                        <a:rPr lang="en-NZ" sz="900" b="1" i="1" dirty="0" smtClean="0">
                          <a:solidFill>
                            <a:srgbClr val="FF6600"/>
                          </a:solidFill>
                          <a:effectLst/>
                          <a:latin typeface="Arial"/>
                          <a:ea typeface="Times New Roman"/>
                        </a:rPr>
                        <a:t>: Feb 19-  </a:t>
                      </a:r>
                      <a:r>
                        <a:rPr lang="en-NZ" sz="900" b="1" i="1" dirty="0">
                          <a:solidFill>
                            <a:srgbClr val="FF6600"/>
                          </a:solidFill>
                          <a:effectLst/>
                          <a:latin typeface="Arial"/>
                          <a:ea typeface="Times New Roman"/>
                        </a:rPr>
                        <a:t>May </a:t>
                      </a:r>
                      <a:r>
                        <a:rPr lang="en-NZ" sz="900" b="1" i="1" dirty="0" smtClean="0">
                          <a:solidFill>
                            <a:srgbClr val="FF6600"/>
                          </a:solidFill>
                          <a:effectLst/>
                          <a:latin typeface="Arial"/>
                          <a:ea typeface="Times New Roman"/>
                        </a:rPr>
                        <a:t>19</a:t>
                      </a:r>
                      <a:endParaRPr lang="en-NZ" sz="900" b="1" dirty="0">
                        <a:solidFill>
                          <a:srgbClr val="FF6600"/>
                        </a:solidFill>
                        <a:effectLst/>
                        <a:latin typeface="Times New Roman"/>
                        <a:ea typeface="Times New Roman"/>
                      </a:endParaRPr>
                    </a:p>
                    <a:p>
                      <a:pPr>
                        <a:spcBef>
                          <a:spcPts val="300"/>
                        </a:spcBef>
                        <a:spcAft>
                          <a:spcPts val="300"/>
                        </a:spcAft>
                        <a:tabLst>
                          <a:tab pos="1264285" algn="l"/>
                          <a:tab pos="3792855" algn="l"/>
                        </a:tabLst>
                      </a:pPr>
                      <a:r>
                        <a:rPr lang="en-NZ" sz="900" b="1" i="1" dirty="0" smtClean="0">
                          <a:solidFill>
                            <a:srgbClr val="FF6600"/>
                          </a:solidFill>
                          <a:effectLst/>
                          <a:latin typeface="Arial"/>
                          <a:ea typeface="Times New Roman"/>
                        </a:rPr>
                        <a:t>Registrars: </a:t>
                      </a:r>
                      <a:r>
                        <a:rPr lang="en-NZ" sz="900" b="1" i="1" dirty="0">
                          <a:solidFill>
                            <a:srgbClr val="FF6600"/>
                          </a:solidFill>
                          <a:effectLst/>
                          <a:latin typeface="Arial"/>
                          <a:ea typeface="Times New Roman"/>
                        </a:rPr>
                        <a:t>Dec </a:t>
                      </a:r>
                      <a:r>
                        <a:rPr lang="en-NZ" sz="900" b="1" i="1" dirty="0" smtClean="0">
                          <a:solidFill>
                            <a:srgbClr val="FF6600"/>
                          </a:solidFill>
                          <a:effectLst/>
                          <a:latin typeface="Arial"/>
                          <a:ea typeface="Times New Roman"/>
                        </a:rPr>
                        <a:t>18  -</a:t>
                      </a:r>
                      <a:r>
                        <a:rPr lang="en-NZ" sz="900" b="1" i="1" baseline="0" dirty="0" smtClean="0">
                          <a:solidFill>
                            <a:srgbClr val="FF6600"/>
                          </a:solidFill>
                          <a:effectLst/>
                          <a:latin typeface="Arial"/>
                          <a:ea typeface="Times New Roman"/>
                        </a:rPr>
                        <a:t> June 19</a:t>
                      </a:r>
                      <a:endParaRPr lang="en-NZ" sz="900" b="1" dirty="0">
                        <a:solidFill>
                          <a:srgbClr val="FF6600"/>
                        </a:solidFill>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1006">
                <a:tc>
                  <a:txBody>
                    <a:bodyPr/>
                    <a:lstStyle/>
                    <a:p>
                      <a:pPr>
                        <a:spcBef>
                          <a:spcPts val="300"/>
                        </a:spcBef>
                        <a:spcAft>
                          <a:spcPts val="300"/>
                        </a:spcAft>
                        <a:tabLst>
                          <a:tab pos="1264285" algn="l"/>
                          <a:tab pos="3792855" algn="l"/>
                        </a:tabLst>
                      </a:pPr>
                      <a:r>
                        <a:rPr lang="en-NZ" sz="1100" b="1" dirty="0">
                          <a:effectLst/>
                          <a:latin typeface="Arial"/>
                          <a:ea typeface="Times New Roman"/>
                        </a:rPr>
                        <a:t>1 run </a:t>
                      </a:r>
                      <a:r>
                        <a:rPr lang="en-NZ" sz="1100" b="1" dirty="0" smtClean="0">
                          <a:effectLst/>
                          <a:latin typeface="Arial"/>
                          <a:ea typeface="Times New Roman"/>
                        </a:rPr>
                        <a:t>prior</a:t>
                      </a:r>
                      <a:r>
                        <a:rPr lang="en-NZ" sz="1100" b="1" baseline="0" dirty="0" smtClean="0">
                          <a:effectLst/>
                          <a:latin typeface="Arial"/>
                          <a:ea typeface="Times New Roman"/>
                        </a:rPr>
                        <a:t> </a:t>
                      </a:r>
                      <a:r>
                        <a:rPr lang="en-NZ" sz="1100" b="1" dirty="0" smtClean="0">
                          <a:effectLst/>
                          <a:latin typeface="Arial"/>
                          <a:ea typeface="Times New Roman"/>
                        </a:rPr>
                        <a:t>supervisor</a:t>
                      </a:r>
                      <a:endParaRPr lang="en-NZ" sz="1100" dirty="0">
                        <a:effectLst/>
                        <a:latin typeface="Times New Roman"/>
                        <a:ea typeface="Times New Roman"/>
                      </a:endParaRPr>
                    </a:p>
                    <a:p>
                      <a:pPr>
                        <a:spcBef>
                          <a:spcPts val="300"/>
                        </a:spcBef>
                        <a:spcAft>
                          <a:spcPts val="300"/>
                        </a:spcAft>
                        <a:tabLst>
                          <a:tab pos="1264285" algn="l"/>
                          <a:tab pos="3792855" algn="l"/>
                        </a:tabLst>
                      </a:pPr>
                      <a:r>
                        <a:rPr lang="en-NZ" sz="900" b="1" i="1" dirty="0">
                          <a:solidFill>
                            <a:srgbClr val="FF6600"/>
                          </a:solidFill>
                          <a:effectLst/>
                          <a:latin typeface="Arial"/>
                          <a:ea typeface="Times New Roman"/>
                        </a:rPr>
                        <a:t>House </a:t>
                      </a:r>
                      <a:r>
                        <a:rPr lang="en-NZ" sz="900" b="1" i="1" dirty="0" smtClean="0">
                          <a:solidFill>
                            <a:srgbClr val="FF6600"/>
                          </a:solidFill>
                          <a:effectLst/>
                          <a:latin typeface="Arial"/>
                          <a:ea typeface="Times New Roman"/>
                        </a:rPr>
                        <a:t>Officers: </a:t>
                      </a:r>
                      <a:r>
                        <a:rPr lang="en-NZ" sz="900" b="1" i="1" dirty="0">
                          <a:solidFill>
                            <a:srgbClr val="FF6600"/>
                          </a:solidFill>
                          <a:effectLst/>
                          <a:latin typeface="Arial"/>
                          <a:ea typeface="Times New Roman"/>
                        </a:rPr>
                        <a:t>Nov </a:t>
                      </a:r>
                      <a:r>
                        <a:rPr lang="en-NZ" sz="900" b="1" i="1" dirty="0" smtClean="0">
                          <a:solidFill>
                            <a:srgbClr val="FF6600"/>
                          </a:solidFill>
                          <a:effectLst/>
                          <a:latin typeface="Arial"/>
                          <a:ea typeface="Times New Roman"/>
                        </a:rPr>
                        <a:t>18  </a:t>
                      </a:r>
                      <a:r>
                        <a:rPr lang="en-NZ" sz="900" b="1" i="1" dirty="0">
                          <a:solidFill>
                            <a:srgbClr val="FF6600"/>
                          </a:solidFill>
                          <a:effectLst/>
                          <a:latin typeface="Arial"/>
                          <a:ea typeface="Times New Roman"/>
                        </a:rPr>
                        <a:t>– Feb </a:t>
                      </a:r>
                      <a:r>
                        <a:rPr lang="en-NZ" sz="900" b="1" i="1" dirty="0" smtClean="0">
                          <a:solidFill>
                            <a:srgbClr val="FF6600"/>
                          </a:solidFill>
                          <a:effectLst/>
                          <a:latin typeface="Arial"/>
                          <a:ea typeface="Times New Roman"/>
                        </a:rPr>
                        <a:t>19</a:t>
                      </a:r>
                      <a:endParaRPr lang="en-NZ" sz="900" b="1" dirty="0">
                        <a:solidFill>
                          <a:srgbClr val="FF6600"/>
                        </a:solidFill>
                        <a:effectLst/>
                        <a:latin typeface="Times New Roman"/>
                        <a:ea typeface="Times New Roman"/>
                      </a:endParaRPr>
                    </a:p>
                    <a:p>
                      <a:pPr>
                        <a:spcBef>
                          <a:spcPts val="300"/>
                        </a:spcBef>
                        <a:spcAft>
                          <a:spcPts val="300"/>
                        </a:spcAft>
                        <a:tabLst>
                          <a:tab pos="1264285" algn="l"/>
                          <a:tab pos="3792855" algn="l"/>
                        </a:tabLst>
                      </a:pPr>
                      <a:r>
                        <a:rPr lang="en-NZ" sz="900" b="1" i="1" dirty="0" smtClean="0">
                          <a:solidFill>
                            <a:srgbClr val="FF6600"/>
                          </a:solidFill>
                          <a:effectLst/>
                          <a:latin typeface="Arial"/>
                          <a:ea typeface="Times New Roman"/>
                        </a:rPr>
                        <a:t>Registrars </a:t>
                      </a:r>
                      <a:r>
                        <a:rPr lang="en-NZ" sz="900" b="1" i="1" dirty="0">
                          <a:solidFill>
                            <a:srgbClr val="FF6600"/>
                          </a:solidFill>
                          <a:effectLst/>
                          <a:latin typeface="Arial"/>
                          <a:ea typeface="Times New Roman"/>
                        </a:rPr>
                        <a:t>June – </a:t>
                      </a:r>
                      <a:r>
                        <a:rPr lang="en-NZ" sz="900" b="1" i="1" dirty="0" smtClean="0">
                          <a:solidFill>
                            <a:srgbClr val="FF6600"/>
                          </a:solidFill>
                          <a:effectLst/>
                          <a:latin typeface="Arial"/>
                          <a:ea typeface="Times New Roman"/>
                        </a:rPr>
                        <a:t>Dec 18</a:t>
                      </a:r>
                      <a:endParaRPr lang="en-NZ" sz="900" b="1" dirty="0">
                        <a:solidFill>
                          <a:srgbClr val="FF6600"/>
                        </a:solidFill>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6093">
                <a:tc>
                  <a:txBody>
                    <a:bodyPr/>
                    <a:lstStyle/>
                    <a:p>
                      <a:pPr>
                        <a:spcBef>
                          <a:spcPts val="300"/>
                        </a:spcBef>
                        <a:spcAft>
                          <a:spcPts val="300"/>
                        </a:spcAft>
                        <a:tabLst>
                          <a:tab pos="1264285" algn="l"/>
                          <a:tab pos="3792855" algn="l"/>
                        </a:tabLst>
                      </a:pPr>
                      <a:r>
                        <a:rPr lang="en-NZ" sz="1100" b="1" dirty="0">
                          <a:effectLst/>
                          <a:latin typeface="Arial"/>
                          <a:ea typeface="Times New Roman"/>
                        </a:rPr>
                        <a:t>2 runs </a:t>
                      </a:r>
                      <a:r>
                        <a:rPr lang="en-NZ" sz="1100" b="1" dirty="0" smtClean="0">
                          <a:effectLst/>
                          <a:latin typeface="Arial"/>
                          <a:ea typeface="Times New Roman"/>
                        </a:rPr>
                        <a:t>prior</a:t>
                      </a:r>
                      <a:r>
                        <a:rPr lang="en-NZ" sz="1100" b="1" baseline="0" dirty="0" smtClean="0">
                          <a:effectLst/>
                          <a:latin typeface="Arial"/>
                          <a:ea typeface="Times New Roman"/>
                        </a:rPr>
                        <a:t> </a:t>
                      </a:r>
                      <a:r>
                        <a:rPr lang="en-NZ" sz="1100" b="1" dirty="0" smtClean="0">
                          <a:effectLst/>
                          <a:latin typeface="Arial"/>
                          <a:ea typeface="Times New Roman"/>
                        </a:rPr>
                        <a:t> </a:t>
                      </a:r>
                      <a:r>
                        <a:rPr lang="en-NZ" sz="1100" b="1" dirty="0">
                          <a:effectLst/>
                          <a:latin typeface="Arial"/>
                          <a:ea typeface="Times New Roman"/>
                        </a:rPr>
                        <a:t>supervisor</a:t>
                      </a:r>
                      <a:endParaRPr lang="en-NZ" sz="1100" dirty="0">
                        <a:effectLst/>
                        <a:latin typeface="Times New Roman"/>
                        <a:ea typeface="Times New Roman"/>
                      </a:endParaRPr>
                    </a:p>
                    <a:p>
                      <a:pPr>
                        <a:spcBef>
                          <a:spcPts val="300"/>
                        </a:spcBef>
                        <a:spcAft>
                          <a:spcPts val="300"/>
                        </a:spcAft>
                        <a:tabLst>
                          <a:tab pos="1264285" algn="l"/>
                          <a:tab pos="3792855" algn="l"/>
                        </a:tabLst>
                      </a:pPr>
                      <a:r>
                        <a:rPr lang="en-NZ" sz="900" b="1" i="1" dirty="0">
                          <a:solidFill>
                            <a:srgbClr val="FF6600"/>
                          </a:solidFill>
                          <a:effectLst/>
                          <a:latin typeface="Arial"/>
                          <a:ea typeface="Times New Roman"/>
                        </a:rPr>
                        <a:t>House </a:t>
                      </a:r>
                      <a:r>
                        <a:rPr lang="en-NZ" sz="900" b="1" i="1" dirty="0" smtClean="0">
                          <a:solidFill>
                            <a:srgbClr val="FF6600"/>
                          </a:solidFill>
                          <a:effectLst/>
                          <a:latin typeface="Arial"/>
                          <a:ea typeface="Times New Roman"/>
                        </a:rPr>
                        <a:t>Officers: Aug 18 – Nov</a:t>
                      </a:r>
                      <a:r>
                        <a:rPr lang="en-NZ" sz="900" b="1" i="1" baseline="0" dirty="0" smtClean="0">
                          <a:solidFill>
                            <a:srgbClr val="FF6600"/>
                          </a:solidFill>
                          <a:effectLst/>
                          <a:latin typeface="Arial"/>
                          <a:ea typeface="Times New Roman"/>
                        </a:rPr>
                        <a:t> 18</a:t>
                      </a:r>
                    </a:p>
                    <a:p>
                      <a:pPr>
                        <a:spcBef>
                          <a:spcPts val="300"/>
                        </a:spcBef>
                        <a:spcAft>
                          <a:spcPts val="300"/>
                        </a:spcAft>
                        <a:tabLst>
                          <a:tab pos="1264285" algn="l"/>
                          <a:tab pos="3792855" algn="l"/>
                        </a:tabLst>
                      </a:pPr>
                      <a:r>
                        <a:rPr lang="en-NZ" sz="900" b="1" i="1" baseline="0" dirty="0" smtClean="0">
                          <a:solidFill>
                            <a:srgbClr val="FF6600"/>
                          </a:solidFill>
                          <a:effectLst/>
                          <a:latin typeface="Arial"/>
                          <a:ea typeface="Times New Roman"/>
                        </a:rPr>
                        <a:t> </a:t>
                      </a:r>
                      <a:r>
                        <a:rPr lang="en-NZ" sz="900" b="1" i="1" dirty="0" smtClean="0">
                          <a:solidFill>
                            <a:srgbClr val="FF6600"/>
                          </a:solidFill>
                          <a:effectLst/>
                          <a:latin typeface="Arial"/>
                          <a:ea typeface="Times New Roman"/>
                        </a:rPr>
                        <a:t>Registrars </a:t>
                      </a:r>
                      <a:r>
                        <a:rPr lang="en-NZ" sz="900" b="1" i="1" dirty="0">
                          <a:solidFill>
                            <a:srgbClr val="FF6600"/>
                          </a:solidFill>
                          <a:effectLst/>
                          <a:latin typeface="Arial"/>
                          <a:ea typeface="Times New Roman"/>
                        </a:rPr>
                        <a:t>:</a:t>
                      </a:r>
                      <a:r>
                        <a:rPr lang="en-NZ" sz="900" b="1" i="1" dirty="0" smtClean="0">
                          <a:solidFill>
                            <a:srgbClr val="FF6600"/>
                          </a:solidFill>
                          <a:effectLst/>
                          <a:latin typeface="Arial"/>
                          <a:ea typeface="Times New Roman"/>
                        </a:rPr>
                        <a:t> </a:t>
                      </a:r>
                      <a:r>
                        <a:rPr lang="en-NZ" sz="900" b="1" i="1" dirty="0">
                          <a:solidFill>
                            <a:srgbClr val="FF6600"/>
                          </a:solidFill>
                          <a:effectLst/>
                          <a:latin typeface="Arial"/>
                          <a:ea typeface="Times New Roman"/>
                        </a:rPr>
                        <a:t>Dec </a:t>
                      </a:r>
                      <a:r>
                        <a:rPr lang="en-NZ" sz="900" b="1" i="1" dirty="0" smtClean="0">
                          <a:solidFill>
                            <a:srgbClr val="FF6600"/>
                          </a:solidFill>
                          <a:effectLst/>
                          <a:latin typeface="Arial"/>
                          <a:ea typeface="Times New Roman"/>
                        </a:rPr>
                        <a:t>17– June 18</a:t>
                      </a:r>
                      <a:endParaRPr lang="en-NZ" sz="900" b="1" dirty="0">
                        <a:solidFill>
                          <a:srgbClr val="FF6600"/>
                        </a:solidFill>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tabLst>
                          <a:tab pos="1264285" algn="l"/>
                          <a:tab pos="3792855" algn="l"/>
                        </a:tabLst>
                      </a:pPr>
                      <a:r>
                        <a:rPr lang="en-NZ" sz="600" b="1" dirty="0">
                          <a:effectLst/>
                          <a:latin typeface="Arial"/>
                          <a:ea typeface="Times New Roman"/>
                        </a:rPr>
                        <a:t> </a:t>
                      </a:r>
                      <a:endParaRPr lang="en-NZ" sz="700" dirty="0">
                        <a:effectLst/>
                        <a:latin typeface="Times New Roman"/>
                        <a:ea typeface="Times New Roman"/>
                      </a:endParaRPr>
                    </a:p>
                  </a:txBody>
                  <a:tcPr marL="41190" marR="411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22424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74650" y="476672"/>
            <a:ext cx="8229600" cy="1143000"/>
          </a:xfrm>
        </p:spPr>
        <p:txBody>
          <a:bodyPr/>
          <a:lstStyle/>
          <a:p>
            <a:pPr algn="ctr" eaLnBrk="1" fontAlgn="auto" hangingPunct="1">
              <a:spcAft>
                <a:spcPts val="0"/>
              </a:spcAft>
              <a:defRPr/>
            </a:pPr>
            <a:r>
              <a:rPr lang="en-US" altLang="en-US" b="1" u="sng" dirty="0" smtClean="0">
                <a:latin typeface="Arial" panose="020B0604020202020204" pitchFamily="34" charset="0"/>
                <a:cs typeface="Arial" panose="020B0604020202020204" pitchFamily="34" charset="0"/>
              </a:rPr>
              <a:t>PREPARING YOUR CV</a:t>
            </a:r>
          </a:p>
        </p:txBody>
      </p:sp>
      <p:sp>
        <p:nvSpPr>
          <p:cNvPr id="3" name="Rectangle 3"/>
          <p:cNvSpPr txBox="1">
            <a:spLocks noChangeArrowheads="1"/>
          </p:cNvSpPr>
          <p:nvPr/>
        </p:nvSpPr>
        <p:spPr bwMode="auto">
          <a:xfrm>
            <a:off x="539750" y="1556792"/>
            <a:ext cx="8064500" cy="4824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a:lstStyle>
          <a:p>
            <a:pPr eaLnBrk="1" hangingPunct="1">
              <a:buFont typeface="Arial" panose="020B0604020202020204" pitchFamily="34" charset="0"/>
              <a:buChar char="•"/>
              <a:defRPr/>
            </a:pPr>
            <a:endParaRPr lang="en-US" altLang="en-US" sz="1800" b="1" kern="0" dirty="0" smtClean="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endParaRPr lang="en-US" altLang="en-US" sz="1800" b="1" kern="0" dirty="0">
              <a:effectLst/>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1800" b="1" kern="0" dirty="0" smtClean="0">
                <a:effectLst/>
                <a:latin typeface="Arial" panose="020B0604020202020204" pitchFamily="34" charset="0"/>
                <a:cs typeface="Arial" panose="020B0604020202020204" pitchFamily="34" charset="0"/>
              </a:rPr>
              <a:t>Required to use the </a:t>
            </a:r>
            <a:r>
              <a:rPr lang="en-US" altLang="en-US" sz="1800" b="1" kern="0" dirty="0" smtClean="0">
                <a:solidFill>
                  <a:srgbClr val="FF6600"/>
                </a:solidFill>
                <a:effectLst/>
                <a:latin typeface="Arial" panose="020B0604020202020204" pitchFamily="34" charset="0"/>
                <a:cs typeface="Arial" panose="020B0604020202020204" pitchFamily="34" charset="0"/>
              </a:rPr>
              <a:t>NRA CV template </a:t>
            </a:r>
            <a:r>
              <a:rPr lang="en-US" altLang="en-US" sz="1800" b="1" kern="0" dirty="0" smtClean="0">
                <a:effectLst/>
                <a:latin typeface="Arial" panose="020B0604020202020204" pitchFamily="34" charset="0"/>
                <a:cs typeface="Arial" panose="020B0604020202020204" pitchFamily="34" charset="0"/>
              </a:rPr>
              <a:t>–online</a:t>
            </a:r>
          </a:p>
          <a:p>
            <a:pPr eaLnBrk="1" hangingPunct="1">
              <a:buFont typeface="Arial" panose="020B0604020202020204" pitchFamily="34" charset="0"/>
              <a:buChar char="•"/>
              <a:defRPr/>
            </a:pPr>
            <a:r>
              <a:rPr lang="en-US" altLang="en-US" sz="1800" b="1" kern="0" dirty="0" smtClean="0">
                <a:effectLst/>
                <a:latin typeface="Arial" panose="020B0604020202020204" pitchFamily="34" charset="0"/>
                <a:cs typeface="Arial" panose="020B0604020202020204" pitchFamily="34" charset="0"/>
              </a:rPr>
              <a:t>Include:</a:t>
            </a:r>
            <a:endParaRPr lang="en-US" altLang="en-US" sz="1800" b="1" kern="0" dirty="0" smtClean="0"/>
          </a:p>
          <a:p>
            <a:pPr lvl="1">
              <a:buFont typeface="Wingdings" pitchFamily="2" charset="2"/>
              <a:buChar char="§"/>
              <a:defRPr/>
            </a:pPr>
            <a:r>
              <a:rPr lang="en-NZ" sz="1600" dirty="0">
                <a:effectLst/>
                <a:latin typeface="Arial" panose="020B0604020202020204" pitchFamily="34" charset="0"/>
                <a:cs typeface="Arial" panose="020B0604020202020204" pitchFamily="34" charset="0"/>
              </a:rPr>
              <a:t>M</a:t>
            </a:r>
            <a:r>
              <a:rPr lang="en-NZ" sz="1600" dirty="0" smtClean="0">
                <a:effectLst/>
                <a:latin typeface="Arial" panose="020B0604020202020204" pitchFamily="34" charset="0"/>
                <a:cs typeface="Arial" panose="020B0604020202020204" pitchFamily="34" charset="0"/>
              </a:rPr>
              <a:t>onths </a:t>
            </a:r>
            <a:r>
              <a:rPr lang="en-NZ" sz="1600" dirty="0">
                <a:effectLst/>
                <a:latin typeface="Arial" panose="020B0604020202020204" pitchFamily="34" charset="0"/>
                <a:cs typeface="Arial" panose="020B0604020202020204" pitchFamily="34" charset="0"/>
              </a:rPr>
              <a:t>and years of each position at each employer</a:t>
            </a:r>
          </a:p>
          <a:p>
            <a:pPr lvl="1">
              <a:buFont typeface="Wingdings" pitchFamily="2" charset="2"/>
              <a:buChar char="§"/>
              <a:defRPr/>
            </a:pPr>
            <a:r>
              <a:rPr lang="en-NZ" sz="1600" dirty="0">
                <a:effectLst/>
                <a:latin typeface="Arial" panose="020B0604020202020204" pitchFamily="34" charset="0"/>
                <a:cs typeface="Arial" panose="020B0604020202020204" pitchFamily="34" charset="0"/>
              </a:rPr>
              <a:t>N</a:t>
            </a:r>
            <a:r>
              <a:rPr lang="en-NZ" sz="1600" dirty="0" smtClean="0">
                <a:effectLst/>
                <a:latin typeface="Arial" panose="020B0604020202020204" pitchFamily="34" charset="0"/>
                <a:cs typeface="Arial" panose="020B0604020202020204" pitchFamily="34" charset="0"/>
              </a:rPr>
              <a:t>ames </a:t>
            </a:r>
            <a:r>
              <a:rPr lang="en-NZ" sz="1600" dirty="0">
                <a:effectLst/>
                <a:latin typeface="Arial" panose="020B0604020202020204" pitchFamily="34" charset="0"/>
                <a:cs typeface="Arial" panose="020B0604020202020204" pitchFamily="34" charset="0"/>
              </a:rPr>
              <a:t>and dates of each </a:t>
            </a:r>
            <a:r>
              <a:rPr lang="en-NZ" sz="1600" dirty="0" smtClean="0">
                <a:effectLst/>
                <a:latin typeface="Arial" panose="020B0604020202020204" pitchFamily="34" charset="0"/>
                <a:cs typeface="Arial" panose="020B0604020202020204" pitchFamily="34" charset="0"/>
              </a:rPr>
              <a:t>rotation, including average number of hours per week if you have done part-time or locum work</a:t>
            </a:r>
            <a:endParaRPr lang="en-NZ" sz="1600" dirty="0">
              <a:effectLst/>
              <a:latin typeface="Arial" panose="020B0604020202020204" pitchFamily="34" charset="0"/>
              <a:cs typeface="Arial" panose="020B0604020202020204" pitchFamily="34" charset="0"/>
            </a:endParaRPr>
          </a:p>
          <a:p>
            <a:pPr lvl="1">
              <a:buFont typeface="Wingdings" pitchFamily="2" charset="2"/>
              <a:buChar char="§"/>
              <a:defRPr/>
            </a:pPr>
            <a:r>
              <a:rPr lang="en-NZ" sz="1600" dirty="0">
                <a:effectLst/>
                <a:latin typeface="Arial" panose="020B0604020202020204" pitchFamily="34" charset="0"/>
                <a:cs typeface="Arial" panose="020B0604020202020204" pitchFamily="34" charset="0"/>
              </a:rPr>
              <a:t>D</a:t>
            </a:r>
            <a:r>
              <a:rPr lang="en-NZ" sz="1600" dirty="0" smtClean="0">
                <a:effectLst/>
                <a:latin typeface="Arial" panose="020B0604020202020204" pitchFamily="34" charset="0"/>
                <a:cs typeface="Arial" panose="020B0604020202020204" pitchFamily="34" charset="0"/>
              </a:rPr>
              <a:t>ates </a:t>
            </a:r>
            <a:r>
              <a:rPr lang="en-NZ" sz="1600" dirty="0">
                <a:effectLst/>
                <a:latin typeface="Arial" panose="020B0604020202020204" pitchFamily="34" charset="0"/>
                <a:cs typeface="Arial" panose="020B0604020202020204" pitchFamily="34" charset="0"/>
              </a:rPr>
              <a:t>and explanation of any </a:t>
            </a:r>
            <a:r>
              <a:rPr lang="en-NZ" sz="1600" dirty="0" smtClean="0">
                <a:effectLst/>
                <a:latin typeface="Arial" panose="020B0604020202020204" pitchFamily="34" charset="0"/>
                <a:cs typeface="Arial" panose="020B0604020202020204" pitchFamily="34" charset="0"/>
              </a:rPr>
              <a:t>gaps</a:t>
            </a:r>
          </a:p>
          <a:p>
            <a:pPr lvl="1">
              <a:buFont typeface="Wingdings" pitchFamily="2" charset="2"/>
              <a:buChar char="§"/>
              <a:defRPr/>
            </a:pPr>
            <a:r>
              <a:rPr lang="en-NZ" altLang="en-US" sz="1600" dirty="0" smtClean="0">
                <a:effectLst/>
                <a:latin typeface="Arial" panose="020B0604020202020204" pitchFamily="34" charset="0"/>
                <a:cs typeface="Arial" panose="020B0604020202020204" pitchFamily="34" charset="0"/>
              </a:rPr>
              <a:t>If on parental  leave or leave without pay write which DHB you were employed under at the time</a:t>
            </a:r>
          </a:p>
          <a:p>
            <a:pPr lvl="1">
              <a:buFont typeface="Wingdings" pitchFamily="2" charset="2"/>
              <a:buChar char="§"/>
              <a:defRPr/>
            </a:pPr>
            <a:r>
              <a:rPr lang="en-NZ" altLang="en-US" sz="1600" kern="0" dirty="0" smtClean="0">
                <a:effectLst/>
                <a:latin typeface="Arial" panose="020B0604020202020204" pitchFamily="34" charset="0"/>
                <a:cs typeface="Arial" panose="020B0604020202020204" pitchFamily="34" charset="0"/>
              </a:rPr>
              <a:t>Include seminars, presentations, audits, courses, etc. relevant to your specialty</a:t>
            </a:r>
          </a:p>
          <a:p>
            <a:pPr marL="457200" lvl="1" indent="0">
              <a:buFont typeface="Wingdings" pitchFamily="2" charset="2"/>
              <a:buNone/>
              <a:defRPr/>
            </a:pPr>
            <a:endParaRPr lang="en-US" altLang="en-US" sz="1600" kern="0" dirty="0" smtClean="0">
              <a:effectLst/>
              <a:latin typeface="Arial" panose="020B0604020202020204" pitchFamily="34" charset="0"/>
              <a:cs typeface="Arial" panose="020B0604020202020204" pitchFamily="34" charset="0"/>
            </a:endParaRPr>
          </a:p>
          <a:p>
            <a:pPr marL="457200" lvl="1" indent="0">
              <a:buFont typeface="Wingdings" pitchFamily="2" charset="2"/>
              <a:buNone/>
              <a:defRPr/>
            </a:pPr>
            <a:endParaRPr lang="en-NZ" altLang="en-US" sz="1600" kern="0" dirty="0" smtClean="0">
              <a:effectLst/>
              <a:latin typeface="Arial" panose="020B0604020202020204" pitchFamily="34" charset="0"/>
              <a:cs typeface="Arial" panose="020B0604020202020204" pitchFamily="34" charset="0"/>
            </a:endParaRPr>
          </a:p>
          <a:p>
            <a:pPr marL="457200" lvl="1" indent="0">
              <a:buFont typeface="Wingdings" pitchFamily="2" charset="2"/>
              <a:buNone/>
              <a:defRPr/>
            </a:pPr>
            <a:r>
              <a:rPr lang="en-NZ" altLang="en-US" sz="1600" b="1" kern="0" dirty="0" smtClean="0">
                <a:effectLst/>
                <a:latin typeface="Arial" panose="020B0604020202020204" pitchFamily="34" charset="0"/>
                <a:cs typeface="Arial" panose="020B0604020202020204" pitchFamily="34" charset="0"/>
              </a:rPr>
              <a:t>NOTE: Your CV needs to cover all this information for the VTC to be able to make their assessment as to whether to select for interview.</a:t>
            </a:r>
            <a:endParaRPr lang="en-US" altLang="en-US" sz="1600" b="1" kern="0" dirty="0" smtClean="0">
              <a:effectLst/>
              <a:latin typeface="Arial" panose="020B0604020202020204" pitchFamily="34" charset="0"/>
              <a:cs typeface="Arial" panose="020B0604020202020204" pitchFamily="34" charset="0"/>
            </a:endParaRPr>
          </a:p>
          <a:p>
            <a:pPr eaLnBrk="1" hangingPunct="1">
              <a:buFont typeface="Wingdings" pitchFamily="2" charset="2"/>
              <a:buNone/>
              <a:defRPr/>
            </a:pPr>
            <a:endParaRPr lang="en-US" altLang="en-US" sz="2800" kern="0" dirty="0" smtClean="0"/>
          </a:p>
        </p:txBody>
      </p:sp>
      <p:sp>
        <p:nvSpPr>
          <p:cNvPr id="5" name="TextBox 4"/>
          <p:cNvSpPr txBox="1"/>
          <p:nvPr/>
        </p:nvSpPr>
        <p:spPr>
          <a:xfrm>
            <a:off x="12700" y="6381750"/>
            <a:ext cx="9131300" cy="368300"/>
          </a:xfrm>
          <a:prstGeom prst="rect">
            <a:avLst/>
          </a:prstGeom>
          <a:solidFill>
            <a:schemeClr val="tx2"/>
          </a:solidFill>
        </p:spPr>
        <p:txBody>
          <a:bodyPr>
            <a:spAutoFit/>
          </a:bodyPr>
          <a:lstStyle/>
          <a:p>
            <a:pPr algn="ctr">
              <a:defRPr/>
            </a:pPr>
            <a:r>
              <a:rPr lang="en-NZ" b="1" i="1" dirty="0">
                <a:solidFill>
                  <a:schemeClr val="tx2">
                    <a:lumMod val="10000"/>
                  </a:schemeClr>
                </a:solidFill>
              </a:rPr>
              <a:t>www.aucklanddoctors.co.nz/rmos/recruitment</a:t>
            </a:r>
          </a:p>
        </p:txBody>
      </p:sp>
    </p:spTree>
    <p:extLst>
      <p:ext uri="{BB962C8B-B14F-4D97-AF65-F5344CB8AC3E}">
        <p14:creationId xmlns:p14="http://schemas.microsoft.com/office/powerpoint/2010/main" val="1113457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NRA PowerPoint Template">
  <a:themeElements>
    <a:clrScheme name="NRA Colours">
      <a:dk1>
        <a:sysClr val="windowText" lastClr="000000"/>
      </a:dk1>
      <a:lt1>
        <a:sysClr val="window" lastClr="FFFFFF"/>
      </a:lt1>
      <a:dk2>
        <a:srgbClr val="00A0DC"/>
      </a:dk2>
      <a:lt2>
        <a:srgbClr val="EEECE1"/>
      </a:lt2>
      <a:accent1>
        <a:srgbClr val="82C8F0"/>
      </a:accent1>
      <a:accent2>
        <a:srgbClr val="00A0DC"/>
      </a:accent2>
      <a:accent3>
        <a:srgbClr val="0582B4"/>
      </a:accent3>
      <a:accent4>
        <a:srgbClr val="05648C"/>
      </a:accent4>
      <a:accent5>
        <a:srgbClr val="7AB51D"/>
      </a:accent5>
      <a:accent6>
        <a:srgbClr val="B8B8B8"/>
      </a:accent6>
      <a:hlink>
        <a:srgbClr val="05648C"/>
      </a:hlink>
      <a:folHlink>
        <a:srgbClr val="969696"/>
      </a:folHlink>
    </a:clrScheme>
    <a:fontScheme name="NRA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NRA PowerPoint Template</Template>
  <TotalTime>195</TotalTime>
  <Words>1733</Words>
  <Application>Microsoft Office PowerPoint</Application>
  <PresentationFormat>On-screen Show (4:3)</PresentationFormat>
  <Paragraphs>303</Paragraphs>
  <Slides>25</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NRA PowerPoint Template</vt:lpstr>
      <vt:lpstr>Microsoft Excel Chart</vt:lpstr>
      <vt:lpstr>APPLYING FOR YOUR FIRST REGISTRAR/ DESIGNATED SHO POSITION</vt:lpstr>
      <vt:lpstr>OBJECTIVES</vt:lpstr>
      <vt:lpstr>The Annual Recruitment Cycle (ARC)</vt:lpstr>
      <vt:lpstr>The ARC Timeframes</vt:lpstr>
      <vt:lpstr>THE APPLICATION PROCESS</vt:lpstr>
      <vt:lpstr>WHO NEEDS TO APPLY?</vt:lpstr>
      <vt:lpstr> Q: IF YOU WERE EMPLOYING A HOUSE OFFICER FOR THEIR FIRST JOB, WHAT WOULD YOU LOOK FOR IN AN APPLICATION  </vt:lpstr>
      <vt:lpstr>CONFIRM REFEREES</vt:lpstr>
      <vt:lpstr>PREPARING YOUR CV</vt:lpstr>
      <vt:lpstr>WRITING A PERSONAL SUMMARY</vt:lpstr>
      <vt:lpstr>CERTIFIED OR SIGHTED DOCUMENTS THAT WILL BE REQUIRED</vt:lpstr>
      <vt:lpstr>REQUIREMENTS FOR ALL APPLICANTS</vt:lpstr>
      <vt:lpstr>STRENGTHENING YOUR APPLICATION</vt:lpstr>
      <vt:lpstr>APPLY!</vt:lpstr>
      <vt:lpstr>   PREPARING FOR THE INTERVIEW    </vt:lpstr>
      <vt:lpstr>The ARC Timeline</vt:lpstr>
      <vt:lpstr>INTERVIEW PROCESS</vt:lpstr>
      <vt:lpstr>INTERVIEW PROCESS CONTINUED</vt:lpstr>
      <vt:lpstr> </vt:lpstr>
      <vt:lpstr>     </vt:lpstr>
      <vt:lpstr>BEHAVIOURAL INTERVIEWS</vt:lpstr>
      <vt:lpstr>SELECTION</vt:lpstr>
      <vt:lpstr>ONBOARDING PROCESS IF YOU ARE SUCCESSFUL</vt:lpstr>
      <vt:lpstr>SUMMARY</vt:lpstr>
      <vt:lpstr>PowerPoint Presentation</vt:lpstr>
    </vt:vector>
  </TitlesOfParts>
  <Company>healthAlliance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YOUR FIRST REGISTRAR/DESIGNATED SHO POSITION</dc:title>
  <dc:creator>Sharon Martin (NRA)</dc:creator>
  <cp:lastModifiedBy>Chandini Ram (ADHB)</cp:lastModifiedBy>
  <cp:revision>7</cp:revision>
  <dcterms:created xsi:type="dcterms:W3CDTF">2019-03-24T21:10:04Z</dcterms:created>
  <dcterms:modified xsi:type="dcterms:W3CDTF">2019-03-25T01:00:38Z</dcterms:modified>
</cp:coreProperties>
</file>